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57" r:id="rId3"/>
    <p:sldId id="258" r:id="rId4"/>
    <p:sldId id="259" r:id="rId5"/>
    <p:sldId id="260" r:id="rId6"/>
    <p:sldId id="261" r:id="rId7"/>
    <p:sldId id="262" r:id="rId8"/>
    <p:sldId id="357" r:id="rId9"/>
    <p:sldId id="264" r:id="rId10"/>
    <p:sldId id="263" r:id="rId11"/>
    <p:sldId id="265" r:id="rId12"/>
    <p:sldId id="358" r:id="rId13"/>
    <p:sldId id="266" r:id="rId14"/>
    <p:sldId id="268" r:id="rId15"/>
    <p:sldId id="269" r:id="rId16"/>
    <p:sldId id="270" r:id="rId17"/>
    <p:sldId id="271" r:id="rId18"/>
    <p:sldId id="272" r:id="rId19"/>
    <p:sldId id="273" r:id="rId20"/>
    <p:sldId id="274" r:id="rId21"/>
    <p:sldId id="275" r:id="rId22"/>
    <p:sldId id="276" r:id="rId23"/>
    <p:sldId id="277" r:id="rId24"/>
    <p:sldId id="359"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1" r:id="rId98"/>
    <p:sldId id="360" r:id="rId99"/>
    <p:sldId id="352" r:id="rId100"/>
    <p:sldId id="353" r:id="rId101"/>
    <p:sldId id="354" r:id="rId102"/>
    <p:sldId id="355" r:id="rId103"/>
    <p:sldId id="356" r:id="rId104"/>
  </p:sldIdLst>
  <p:sldSz cx="10071100" cy="7556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lvl1pPr>
    <a:lvl2pPr marL="0" marR="0" indent="503971"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lvl2pPr>
    <a:lvl3pPr marL="0" marR="0" indent="1007943"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lvl3pPr>
    <a:lvl4pPr marL="0" marR="0" indent="1511914"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lvl4pPr>
    <a:lvl5pPr marL="0" marR="0" indent="2015886"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lvl5pPr>
    <a:lvl6pPr marL="0" marR="0" indent="2519858"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lvl6pPr>
    <a:lvl7pPr marL="0" marR="0" indent="3023828"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lvl7pPr>
    <a:lvl8pPr marL="0" marR="0" indent="3527800"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lvl8pPr>
    <a:lvl9pPr marL="0" marR="0" indent="4031772"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B52B1"/>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79"/>
    <p:restoredTop sz="95198"/>
  </p:normalViewPr>
  <p:slideViewPr>
    <p:cSldViewPr snapToGrid="0" snapToObjects="1">
      <p:cViewPr>
        <p:scale>
          <a:sx n="146" d="100"/>
          <a:sy n="146" d="100"/>
        </p:scale>
        <p:origin x="196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xfrm>
            <a:off x="1143000" y="685800"/>
            <a:ext cx="4572000" cy="3429000"/>
          </a:xfrm>
          <a:prstGeom prst="rect">
            <a:avLst/>
          </a:prstGeom>
        </p:spPr>
        <p:txBody>
          <a:bodyPr/>
          <a:lstStyle/>
          <a:p>
            <a:endParaRPr/>
          </a:p>
        </p:txBody>
      </p:sp>
      <p:sp>
        <p:nvSpPr>
          <p:cNvPr id="96" name="Shape 9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07943" latinLnBrk="0">
      <a:defRPr sz="1000">
        <a:latin typeface="+mn-lt"/>
        <a:ea typeface="+mn-ea"/>
        <a:cs typeface="+mn-cs"/>
        <a:sym typeface="Arial"/>
      </a:defRPr>
    </a:lvl1pPr>
    <a:lvl2pPr indent="228600" defTabSz="1007943" latinLnBrk="0">
      <a:defRPr sz="1000">
        <a:latin typeface="+mn-lt"/>
        <a:ea typeface="+mn-ea"/>
        <a:cs typeface="+mn-cs"/>
        <a:sym typeface="Arial"/>
      </a:defRPr>
    </a:lvl2pPr>
    <a:lvl3pPr indent="457200" defTabSz="1007943" latinLnBrk="0">
      <a:defRPr sz="1000">
        <a:latin typeface="+mn-lt"/>
        <a:ea typeface="+mn-ea"/>
        <a:cs typeface="+mn-cs"/>
        <a:sym typeface="Arial"/>
      </a:defRPr>
    </a:lvl3pPr>
    <a:lvl4pPr indent="685800" defTabSz="1007943" latinLnBrk="0">
      <a:defRPr sz="1000">
        <a:latin typeface="+mn-lt"/>
        <a:ea typeface="+mn-ea"/>
        <a:cs typeface="+mn-cs"/>
        <a:sym typeface="Arial"/>
      </a:defRPr>
    </a:lvl4pPr>
    <a:lvl5pPr indent="914400" defTabSz="1007943" latinLnBrk="0">
      <a:defRPr sz="1000">
        <a:latin typeface="+mn-lt"/>
        <a:ea typeface="+mn-ea"/>
        <a:cs typeface="+mn-cs"/>
        <a:sym typeface="Arial"/>
      </a:defRPr>
    </a:lvl5pPr>
    <a:lvl6pPr indent="1143000" defTabSz="1007943" latinLnBrk="0">
      <a:defRPr sz="1000">
        <a:latin typeface="+mn-lt"/>
        <a:ea typeface="+mn-ea"/>
        <a:cs typeface="+mn-cs"/>
        <a:sym typeface="Arial"/>
      </a:defRPr>
    </a:lvl6pPr>
    <a:lvl7pPr indent="1371600" defTabSz="1007943" latinLnBrk="0">
      <a:defRPr sz="1000">
        <a:latin typeface="+mn-lt"/>
        <a:ea typeface="+mn-ea"/>
        <a:cs typeface="+mn-cs"/>
        <a:sym typeface="Arial"/>
      </a:defRPr>
    </a:lvl7pPr>
    <a:lvl8pPr indent="1600200" defTabSz="1007943" latinLnBrk="0">
      <a:defRPr sz="1000">
        <a:latin typeface="+mn-lt"/>
        <a:ea typeface="+mn-ea"/>
        <a:cs typeface="+mn-cs"/>
        <a:sym typeface="Arial"/>
      </a:defRPr>
    </a:lvl8pPr>
    <a:lvl9pPr indent="1828800" defTabSz="1007943" latinLnBrk="0">
      <a:defRPr sz="10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1144588" y="685800"/>
            <a:ext cx="4568825"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p>
            <a:r>
              <a:rPr lang="en-US" noProof="0" dirty="0"/>
              <a:t>Architecture in which developers can focus primarily on functionalities that add value directly, support business processes</a:t>
            </a:r>
          </a:p>
          <a:p>
            <a:r>
              <a:rPr lang="en-US" noProof="0" dirty="0"/>
              <a:t>Login, multilingualism, where the application runs</a:t>
            </a:r>
          </a:p>
          <a:p>
            <a:r>
              <a:rPr noProof="0" dirty="0"/>
              <a:t>Use-Case Driven Approach </a:t>
            </a:r>
            <a:r>
              <a:rPr b="0" noProof="0" dirty="0"/>
              <a:t>– </a:t>
            </a:r>
            <a:r>
              <a:rPr lang="cs-CZ" b="0" noProof="0" dirty="0"/>
              <a:t>application –</a:t>
            </a:r>
            <a:r>
              <a:rPr lang="cs-CZ" b="0" baseline="0" noProof="0" dirty="0"/>
              <a:t> set </a:t>
            </a:r>
            <a:r>
              <a:rPr lang="en-AU" b="0" baseline="0" noProof="0" dirty="0"/>
              <a:t>of </a:t>
            </a:r>
            <a:r>
              <a:rPr lang="en-AU" b="0" baseline="0" noProof="0" dirty="0" err="1"/>
              <a:t>funcs</a:t>
            </a:r>
            <a:r>
              <a:rPr lang="en-AU" b="0" baseline="0" noProof="0" dirty="0"/>
              <a:t> that solves some problems</a:t>
            </a:r>
            <a:endParaRPr lang="en-AU" b="0" noProof="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check the project structure together</a:t>
            </a:r>
          </a:p>
        </p:txBody>
      </p:sp>
    </p:spTree>
    <p:extLst>
      <p:ext uri="{BB962C8B-B14F-4D97-AF65-F5344CB8AC3E}">
        <p14:creationId xmlns:p14="http://schemas.microsoft.com/office/powerpoint/2010/main" val="375063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However, according to convention, a different case is used.</a:t>
            </a:r>
          </a:p>
        </p:txBody>
      </p:sp>
    </p:spTree>
    <p:extLst>
      <p:ext uri="{BB962C8B-B14F-4D97-AF65-F5344CB8AC3E}">
        <p14:creationId xmlns:p14="http://schemas.microsoft.com/office/powerpoint/2010/main" val="104580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a:t>do</a:t>
            </a:r>
            <a:r>
              <a:rPr lang="en-US" baseline="0" dirty="0"/>
              <a:t> some change to demonstrate the </a:t>
            </a:r>
            <a:r>
              <a:rPr lang="en-US" baseline="0" dirty="0" err="1"/>
              <a:t>nodemon</a:t>
            </a:r>
            <a:r>
              <a:rPr lang="en-US" baseline="0" dirty="0"/>
              <a:t> which restarts the server after the change</a:t>
            </a:r>
          </a:p>
          <a:p>
            <a:pPr marL="171450" indent="-171450">
              <a:buFontTx/>
              <a:buChar char="-"/>
            </a:pPr>
            <a:r>
              <a:rPr lang="en-US" baseline="0" dirty="0"/>
              <a:t>show them how to run the uuAppServer in debug mode – they should be able to stop the execution at the controller before the dtoOut is returned</a:t>
            </a:r>
            <a:endParaRPr lang="en-US" dirty="0"/>
          </a:p>
        </p:txBody>
      </p:sp>
    </p:spTree>
    <p:extLst>
      <p:ext uri="{BB962C8B-B14F-4D97-AF65-F5344CB8AC3E}">
        <p14:creationId xmlns:p14="http://schemas.microsoft.com/office/powerpoint/2010/main" val="1195590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a:t>
            </a:r>
            <a:r>
              <a:rPr lang="en-US" baseline="0" dirty="0"/>
              <a:t> image to understand the flow</a:t>
            </a:r>
            <a:endParaRPr lang="en-US" dirty="0"/>
          </a:p>
        </p:txBody>
      </p:sp>
    </p:spTree>
    <p:extLst>
      <p:ext uri="{BB962C8B-B14F-4D97-AF65-F5344CB8AC3E}">
        <p14:creationId xmlns:p14="http://schemas.microsoft.com/office/powerpoint/2010/main" val="2001001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1144588" y="685800"/>
            <a:ext cx="4568825" cy="3429000"/>
          </a:xfrm>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rPr lang="en-CA" dirty="0"/>
              <a:t>In case, that you need to initialize app -&gt;</a:t>
            </a:r>
            <a:r>
              <a:rPr dirty="0"/>
              <a:t> TestHelper.initApp()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modify the application code to include your identifier</a:t>
            </a:r>
          </a:p>
        </p:txBody>
      </p:sp>
    </p:spTree>
    <p:extLst>
      <p:ext uri="{BB962C8B-B14F-4D97-AF65-F5344CB8AC3E}">
        <p14:creationId xmlns:p14="http://schemas.microsoft.com/office/powerpoint/2010/main" val="188720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827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4588" y="685800"/>
            <a:ext cx="4568825"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a:p>
          <a:p>
            <a:pPr>
              <a:defRPr b="1"/>
            </a:pPr>
            <a:r>
              <a:rPr lang="en-US"/>
              <a:t>Use-Case Driven Approach – application – set of </a:t>
            </a:r>
            <a:r>
              <a:rPr lang="en-US" err="1"/>
              <a:t>functionalitines</a:t>
            </a:r>
            <a:r>
              <a:rPr lang="en-US"/>
              <a:t> that solves some problems</a:t>
            </a:r>
          </a:p>
          <a:p>
            <a:pPr>
              <a:defRPr b="1"/>
            </a:pPr>
            <a:r>
              <a:rPr lang="en-US" b="0" noProof="0"/>
              <a:t>Identity</a:t>
            </a:r>
            <a:r>
              <a:rPr lang="cs-CZ" b="0" baseline="0"/>
              <a:t> </a:t>
            </a:r>
            <a:r>
              <a:rPr lang="cs-CZ" b="0" baseline="0" err="1"/>
              <a:t>representing</a:t>
            </a:r>
            <a:r>
              <a:rPr lang="cs-CZ" b="0" baseline="0"/>
              <a:t> </a:t>
            </a:r>
            <a:r>
              <a:rPr lang="cs-CZ" b="0" baseline="0" err="1"/>
              <a:t>the</a:t>
            </a:r>
            <a:r>
              <a:rPr lang="cs-CZ" b="0" baseline="0"/>
              <a:t> user, </a:t>
            </a:r>
            <a:r>
              <a:rPr lang="cs-CZ" b="0" baseline="0" err="1"/>
              <a:t>which</a:t>
            </a:r>
            <a:r>
              <a:rPr lang="cs-CZ" b="0" baseline="0"/>
              <a:t> use </a:t>
            </a:r>
            <a:r>
              <a:rPr lang="cs-CZ" b="0" baseline="0" err="1"/>
              <a:t>it</a:t>
            </a:r>
            <a:r>
              <a:rPr lang="cs-CZ" b="0" baseline="0"/>
              <a:t> to </a:t>
            </a:r>
            <a:r>
              <a:rPr lang="cs-CZ" b="0" baseline="0" err="1"/>
              <a:t>fulfills</a:t>
            </a:r>
            <a:r>
              <a:rPr lang="cs-CZ" b="0" baseline="0"/>
              <a:t> his </a:t>
            </a:r>
            <a:r>
              <a:rPr lang="cs-CZ" b="0" baseline="0" err="1"/>
              <a:t>needs</a:t>
            </a:r>
            <a:r>
              <a:rPr lang="cs-CZ" b="0" baseline="0"/>
              <a:t> </a:t>
            </a:r>
            <a:r>
              <a:rPr lang="cs-CZ" b="0" baseline="0" err="1"/>
              <a:t>isuint</a:t>
            </a:r>
            <a:r>
              <a:rPr lang="cs-CZ" b="0" baseline="0"/>
              <a:t> </a:t>
            </a:r>
            <a:r>
              <a:rPr lang="cs-CZ" b="0" baseline="0" err="1"/>
              <a:t>information</a:t>
            </a:r>
            <a:r>
              <a:rPr lang="cs-CZ" b="0" baseline="0"/>
              <a:t> systém</a:t>
            </a:r>
          </a:p>
          <a:p>
            <a:pPr>
              <a:defRPr b="1"/>
            </a:pPr>
            <a:endParaRPr lang="cs-CZ"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0" marR="0" indent="0" defTabSz="1007943" eaLnBrk="1" fontAlgn="auto" latinLnBrk="0" hangingPunct="1">
              <a:lnSpc>
                <a:spcPct val="100000"/>
              </a:lnSpc>
              <a:spcBef>
                <a:spcPts val="0"/>
              </a:spcBef>
              <a:spcAft>
                <a:spcPts val="0"/>
              </a:spcAft>
              <a:buClrTx/>
              <a:buSzTx/>
              <a:buFontTx/>
              <a:buNone/>
              <a:tabLst/>
              <a:defRPr/>
            </a:pPr>
            <a:r>
              <a:rPr lang="en-US" sz="1000" b="0" i="0" u="none" strike="noStrike" dirty="0">
                <a:effectLst/>
                <a:latin typeface="+mn-lt"/>
                <a:ea typeface="+mn-ea"/>
                <a:cs typeface="+mn-cs"/>
                <a:sym typeface="Arial"/>
              </a:rPr>
              <a:t>- Synchronous use case is processed almost immediately. The user does not wait longer than 3 seconds from the click (it is good branch practice).</a:t>
            </a:r>
          </a:p>
          <a:p>
            <a:r>
              <a:rPr lang="en-US" sz="1000" b="0" i="0" u="none" strike="noStrike" dirty="0">
                <a:effectLst/>
                <a:latin typeface="+mn-lt"/>
                <a:ea typeface="+mn-ea"/>
                <a:cs typeface="+mn-cs"/>
                <a:sym typeface="Arial"/>
              </a:rPr>
              <a:t>- Asynchronous use case takes longer to process. The user sends an order to the system and continues in his or her work. The system meanwhile processes the use case and when it is solved, informs the user</a:t>
            </a:r>
          </a:p>
          <a:p>
            <a:endParaRPr lang="en-US" dirty="0"/>
          </a:p>
        </p:txBody>
      </p:sp>
    </p:spTree>
    <p:extLst>
      <p:ext uri="{BB962C8B-B14F-4D97-AF65-F5344CB8AC3E}">
        <p14:creationId xmlns:p14="http://schemas.microsoft.com/office/powerpoint/2010/main" val="233980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sz="1000" b="0" i="0" u="none" strike="noStrike" dirty="0">
                <a:effectLst/>
                <a:latin typeface="+mn-lt"/>
                <a:ea typeface="+mn-ea"/>
                <a:cs typeface="+mn-cs"/>
                <a:sym typeface="Arial"/>
              </a:rPr>
              <a:t>If a uuApp does not need to be decomposed, still one uuSubApp that is usually called Main is created. Also applies that a default separated performing part (default spp) does not have to be addressed.</a:t>
            </a:r>
          </a:p>
          <a:p>
            <a:endParaRPr lang="en-US" sz="1000" b="0" i="0" u="none" strike="noStrike" dirty="0">
              <a:effectLst/>
              <a:latin typeface="+mn-lt"/>
              <a:ea typeface="+mn-ea"/>
              <a:cs typeface="+mn-cs"/>
              <a:sym typeface="Arial"/>
            </a:endParaRPr>
          </a:p>
          <a:p>
            <a:r>
              <a:rPr lang="en-US" sz="1000" b="0" i="0" u="none" strike="noStrike" dirty="0">
                <a:effectLst/>
                <a:latin typeface="+mn-lt"/>
                <a:ea typeface="+mn-ea"/>
                <a:cs typeface="+mn-cs"/>
                <a:sym typeface="Arial"/>
              </a:rPr>
              <a:t>Attention!</a:t>
            </a:r>
          </a:p>
          <a:p>
            <a:r>
              <a:rPr lang="en-US" sz="1000" b="0" i="0" u="none" strike="noStrike" dirty="0">
                <a:effectLst/>
                <a:latin typeface="+mn-lt"/>
                <a:ea typeface="+mn-ea"/>
                <a:cs typeface="+mn-cs"/>
                <a:sym typeface="Arial"/>
              </a:rPr>
              <a:t>uuAppServer, uuAppObjectStore and uuAppBinaryStore are standalone logical aggregates. However, in the uuApp architecture, </a:t>
            </a:r>
          </a:p>
          <a:p>
            <a:r>
              <a:rPr lang="en-US" sz="1000" b="0" i="0" u="none" strike="noStrike" dirty="0" err="1">
                <a:effectLst/>
                <a:latin typeface="+mn-lt"/>
                <a:ea typeface="+mn-ea"/>
                <a:cs typeface="+mn-cs"/>
                <a:sym typeface="Arial"/>
              </a:rPr>
              <a:t>uuAppObjectStores</a:t>
            </a:r>
            <a:r>
              <a:rPr lang="en-US" sz="1000" b="0" i="0" u="none" strike="noStrike" dirty="0">
                <a:effectLst/>
                <a:latin typeface="+mn-lt"/>
                <a:ea typeface="+mn-ea"/>
                <a:cs typeface="+mn-cs"/>
                <a:sym typeface="Arial"/>
              </a:rPr>
              <a:t> and </a:t>
            </a:r>
            <a:r>
              <a:rPr lang="en-US" sz="1000" b="0" i="0" u="none" strike="noStrike" dirty="0" err="1">
                <a:effectLst/>
                <a:latin typeface="+mn-lt"/>
                <a:ea typeface="+mn-ea"/>
                <a:cs typeface="+mn-cs"/>
                <a:sym typeface="Arial"/>
              </a:rPr>
              <a:t>uuAppBinaryStores</a:t>
            </a:r>
            <a:r>
              <a:rPr lang="en-US" sz="1000" b="0" i="0" u="none" strike="noStrike" dirty="0">
                <a:effectLst/>
                <a:latin typeface="+mn-lt"/>
                <a:ea typeface="+mn-ea"/>
                <a:cs typeface="+mn-cs"/>
                <a:sym typeface="Arial"/>
              </a:rPr>
              <a:t> are also libraries of the same name installed on a uuAppServer and therefore only their interface is called, exclusively from a respective uuAppServer. That is the place where a uuApp is programmed – on a uuAppServer.</a:t>
            </a:r>
            <a:endParaRPr lang="en-US" dirty="0"/>
          </a:p>
        </p:txBody>
      </p:sp>
    </p:spTree>
    <p:extLst>
      <p:ext uri="{BB962C8B-B14F-4D97-AF65-F5344CB8AC3E}">
        <p14:creationId xmlns:p14="http://schemas.microsoft.com/office/powerpoint/2010/main" val="113700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1144588" y="685800"/>
            <a:ext cx="4568825"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CA" dirty="0"/>
              <a:t>Similar to the Model-view-Controller (MVC) architecture, uuApp divides the application into the following logical layers:</a:t>
            </a:r>
          </a:p>
          <a:p>
            <a:r>
              <a:rPr lang="en-CA" dirty="0"/>
              <a:t>UI (User Interface) - The user interface layer. The UI layer is further divided into:</a:t>
            </a:r>
          </a:p>
          <a:p>
            <a:r>
              <a:rPr lang="en-CA" dirty="0"/>
              <a:t>	HI (Human Interface) - Human user interface layer.</a:t>
            </a:r>
          </a:p>
          <a:p>
            <a:r>
              <a:rPr lang="en-CA" dirty="0"/>
              <a:t>	TI (Thing Interface) - IoT user interface layer.</a:t>
            </a:r>
          </a:p>
          <a:p>
            <a:r>
              <a:rPr lang="en-CA" dirty="0"/>
              <a:t>API (Application Programming Interface) - A layer of application programming interface.</a:t>
            </a:r>
          </a:p>
          <a:p>
            <a:r>
              <a:rPr lang="en-CA" dirty="0"/>
              <a:t>ABL (Application Business Logic) - Application logic layer</a:t>
            </a:r>
          </a:p>
          <a:p>
            <a:r>
              <a:rPr lang="en-CA" dirty="0"/>
              <a:t>DAO (Data Access Objects) - Data persistence layer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21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a:t>review the communication between layers in the uuAppServer</a:t>
            </a:r>
          </a:p>
          <a:p>
            <a:pPr marL="171450" indent="-171450">
              <a:buFontTx/>
              <a:buChar char="-"/>
            </a:pPr>
            <a:r>
              <a:rPr lang="en-US" dirty="0"/>
              <a:t>also mention that you can call </a:t>
            </a:r>
            <a:r>
              <a:rPr lang="en-US" dirty="0" err="1"/>
              <a:t>anotheruuSubApp</a:t>
            </a:r>
            <a:r>
              <a:rPr lang="en-US" dirty="0"/>
              <a:t> from the ABL using </a:t>
            </a:r>
            <a:r>
              <a:rPr lang="en-US" dirty="0" err="1"/>
              <a:t>appClient</a:t>
            </a:r>
            <a:endParaRPr lang="en-US" dirty="0"/>
          </a:p>
          <a:p>
            <a:pPr marL="171450" indent="-171450">
              <a:buFontTx/>
              <a:buChar char="-"/>
            </a:pPr>
            <a:endParaRPr lang="en-US" dirty="0"/>
          </a:p>
          <a:p>
            <a:pPr marL="171450" indent="-171450">
              <a:buFontTx/>
              <a:buChar char="-"/>
            </a:pPr>
            <a:endParaRPr lang="en-US" dirty="0"/>
          </a:p>
        </p:txBody>
      </p:sp>
    </p:spTree>
    <p:extLst>
      <p:ext uri="{BB962C8B-B14F-4D97-AF65-F5344CB8AC3E}">
        <p14:creationId xmlns:p14="http://schemas.microsoft.com/office/powerpoint/2010/main" val="1866490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Students</a:t>
            </a:r>
            <a:r>
              <a:rPr lang="en-US" baseline="0" dirty="0"/>
              <a:t> should be able to find most of the information on their own, because there wont be a lector during the development</a:t>
            </a:r>
            <a:endParaRPr lang="en-US" dirty="0"/>
          </a:p>
        </p:txBody>
      </p:sp>
    </p:spTree>
    <p:extLst>
      <p:ext uri="{BB962C8B-B14F-4D97-AF65-F5344CB8AC3E}">
        <p14:creationId xmlns:p14="http://schemas.microsoft.com/office/powerpoint/2010/main" val="272543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ouze nadpis">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ouze nadpis">
    <p:spTree>
      <p:nvGrpSpPr>
        <p:cNvPr id="1" name=""/>
        <p:cNvGrpSpPr/>
        <p:nvPr/>
      </p:nvGrpSpPr>
      <p:grpSpPr>
        <a:xfrm>
          <a:off x="0" y="0"/>
          <a:ext cx="0" cy="0"/>
          <a:chOff x="0" y="0"/>
          <a:chExt cx="0" cy="0"/>
        </a:xfrm>
      </p:grpSpPr>
      <p:pic>
        <p:nvPicPr>
          <p:cNvPr id="20" name="Obrázek 1" descr="Obrázek 1"/>
          <p:cNvPicPr>
            <a:picLocks noChangeAspect="1"/>
          </p:cNvPicPr>
          <p:nvPr/>
        </p:nvPicPr>
        <p:blipFill>
          <a:blip r:embed="rId2"/>
          <a:stretch>
            <a:fillRect/>
          </a:stretch>
        </p:blipFill>
        <p:spPr>
          <a:xfrm>
            <a:off x="0" y="396"/>
            <a:ext cx="10080001" cy="7560001"/>
          </a:xfrm>
          <a:prstGeom prst="rect">
            <a:avLst/>
          </a:prstGeom>
          <a:ln w="12700">
            <a:miter lim="400000"/>
          </a:ln>
        </p:spPr>
      </p:pic>
      <p:sp>
        <p:nvSpPr>
          <p:cNvPr id="21" name="Title Text"/>
          <p:cNvSpPr txBox="1">
            <a:spLocks noGrp="1"/>
          </p:cNvSpPr>
          <p:nvPr>
            <p:ph type="title"/>
          </p:nvPr>
        </p:nvSpPr>
        <p:spPr>
          <a:xfrm>
            <a:off x="277813" y="1996052"/>
            <a:ext cx="9525000" cy="2072611"/>
          </a:xfrm>
          <a:prstGeom prst="rect">
            <a:avLst/>
          </a:prstGeom>
        </p:spPr>
        <p:txBody>
          <a:bodyPr/>
          <a:lstStyle>
            <a:lvl1pPr>
              <a:lnSpc>
                <a:spcPct val="100000"/>
              </a:lnSpc>
            </a:lvl1pPr>
          </a:lstStyle>
          <a:p>
            <a:r>
              <a:t>Title Text</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Nadpis a obsah">
    <p:spTree>
      <p:nvGrpSpPr>
        <p:cNvPr id="1" name=""/>
        <p:cNvGrpSpPr/>
        <p:nvPr/>
      </p:nvGrpSpPr>
      <p:grpSpPr>
        <a:xfrm>
          <a:off x="0" y="0"/>
          <a:ext cx="0" cy="0"/>
          <a:chOff x="0" y="0"/>
          <a:chExt cx="0" cy="0"/>
        </a:xfrm>
      </p:grpSpPr>
      <p:pic>
        <p:nvPicPr>
          <p:cNvPr id="29" name="Obrázek 6" descr="Obrázek 6"/>
          <p:cNvPicPr>
            <a:picLocks noChangeAspect="1"/>
          </p:cNvPicPr>
          <p:nvPr/>
        </p:nvPicPr>
        <p:blipFill>
          <a:blip r:embed="rId2"/>
          <a:stretch>
            <a:fillRect/>
          </a:stretch>
        </p:blipFill>
        <p:spPr>
          <a:xfrm>
            <a:off x="0" y="396"/>
            <a:ext cx="10080001" cy="7560001"/>
          </a:xfrm>
          <a:prstGeom prst="rect">
            <a:avLst/>
          </a:prstGeom>
          <a:ln w="12700">
            <a:miter lim="400000"/>
          </a:ln>
        </p:spPr>
      </p:pic>
      <p:sp>
        <p:nvSpPr>
          <p:cNvPr id="30" name="Title Text"/>
          <p:cNvSpPr txBox="1">
            <a:spLocks noGrp="1"/>
          </p:cNvSpPr>
          <p:nvPr>
            <p:ph type="title"/>
          </p:nvPr>
        </p:nvSpPr>
        <p:spPr>
          <a:xfrm>
            <a:off x="277813" y="288171"/>
            <a:ext cx="9525000" cy="756157"/>
          </a:xfrm>
          <a:prstGeom prst="rect">
            <a:avLst/>
          </a:prstGeom>
        </p:spPr>
        <p:txBody>
          <a:bodyPr lIns="50396" tIns="50396" rIns="50396" bIns="50396"/>
          <a:lstStyle>
            <a:lvl1pPr>
              <a:lnSpc>
                <a:spcPct val="100000"/>
              </a:lnSpc>
              <a:defRPr sz="4000">
                <a:solidFill>
                  <a:srgbClr val="323232"/>
                </a:solidFill>
              </a:defRPr>
            </a:lvl1pPr>
          </a:lstStyle>
          <a:p>
            <a:r>
              <a:t>Title Text</a:t>
            </a:r>
          </a:p>
        </p:txBody>
      </p:sp>
      <p:sp>
        <p:nvSpPr>
          <p:cNvPr id="31" name="Body Level One…"/>
          <p:cNvSpPr txBox="1">
            <a:spLocks noGrp="1"/>
          </p:cNvSpPr>
          <p:nvPr>
            <p:ph type="body" idx="1"/>
          </p:nvPr>
        </p:nvSpPr>
        <p:spPr>
          <a:xfrm>
            <a:off x="277813" y="1195827"/>
            <a:ext cx="9525000" cy="5825164"/>
          </a:xfrm>
          <a:prstGeom prst="rect">
            <a:avLst/>
          </a:prstGeom>
        </p:spPr>
        <p:txBody>
          <a:bodyPr lIns="50396" tIns="50396" rIns="50396" bIns="50396">
            <a:normAutofit/>
          </a:bodyPr>
          <a:lstStyle>
            <a:lvl1pPr marL="359999" indent="-288000">
              <a:spcBef>
                <a:spcPts val="500"/>
              </a:spcBef>
              <a:buClr>
                <a:srgbClr val="F6BC04"/>
              </a:buClr>
              <a:buSzPct val="70000"/>
              <a:buFontTx/>
              <a:buChar char="■"/>
              <a:defRPr sz="2400">
                <a:solidFill>
                  <a:srgbClr val="4C4C4C"/>
                </a:solidFill>
                <a:latin typeface="+mn-lt"/>
                <a:ea typeface="+mn-ea"/>
                <a:cs typeface="+mn-cs"/>
                <a:sym typeface="Arial"/>
              </a:defRPr>
            </a:lvl1pPr>
            <a:lvl2pPr marL="914400" indent="-302400">
              <a:spcBef>
                <a:spcPts val="500"/>
              </a:spcBef>
              <a:buClr>
                <a:srgbClr val="F6BC04"/>
              </a:buClr>
              <a:buSzPct val="65000"/>
              <a:buFontTx/>
              <a:buChar char="■"/>
              <a:defRPr sz="2400">
                <a:solidFill>
                  <a:srgbClr val="4C4C4C"/>
                </a:solidFill>
                <a:latin typeface="+mn-lt"/>
                <a:ea typeface="+mn-ea"/>
                <a:cs typeface="+mn-cs"/>
                <a:sym typeface="Arial"/>
              </a:defRPr>
            </a:lvl2pPr>
            <a:lvl3pPr marL="1403999" indent="-287999">
              <a:spcBef>
                <a:spcPts val="500"/>
              </a:spcBef>
              <a:buClr>
                <a:srgbClr val="F6BC04"/>
              </a:buClr>
              <a:buFontTx/>
              <a:buChar char="▪"/>
              <a:defRPr sz="2400">
                <a:solidFill>
                  <a:srgbClr val="4C4C4C"/>
                </a:solidFill>
                <a:latin typeface="+mn-lt"/>
                <a:ea typeface="+mn-ea"/>
                <a:cs typeface="+mn-cs"/>
                <a:sym typeface="Arial"/>
              </a:defRPr>
            </a:lvl3pPr>
            <a:lvl4pPr marL="1800000" indent="-216000">
              <a:spcBef>
                <a:spcPts val="500"/>
              </a:spcBef>
              <a:buClr>
                <a:srgbClr val="F6BC04"/>
              </a:buClr>
              <a:buSzPct val="90000"/>
              <a:buFontTx/>
              <a:buChar char="▪"/>
              <a:defRPr sz="2400">
                <a:solidFill>
                  <a:srgbClr val="4C4C4C"/>
                </a:solidFill>
                <a:latin typeface="+mn-lt"/>
                <a:ea typeface="+mn-ea"/>
                <a:cs typeface="+mn-cs"/>
                <a:sym typeface="Arial"/>
              </a:defRPr>
            </a:lvl4pPr>
            <a:lvl5pPr marL="2262857" indent="-246857">
              <a:spcBef>
                <a:spcPts val="500"/>
              </a:spcBef>
              <a:buClr>
                <a:srgbClr val="F6BC04"/>
              </a:buClr>
              <a:buSzPct val="90000"/>
              <a:buFontTx/>
              <a:buChar char="▪"/>
              <a:defRPr sz="2400">
                <a:solidFill>
                  <a:srgbClr val="4C4C4C"/>
                </a:solidFill>
                <a:latin typeface="+mn-lt"/>
                <a:ea typeface="+mn-ea"/>
                <a:cs typeface="+mn-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xfrm>
            <a:off x="9772611" y="7294735"/>
            <a:ext cx="268884" cy="248625"/>
          </a:xfrm>
          <a:prstGeom prst="rect">
            <a:avLst/>
          </a:prstGeom>
        </p:spPr>
        <p:txBody>
          <a:bodyPr lIns="50396" tIns="50396" rIns="50396" bIns="50396"/>
          <a:lstStyle>
            <a:lvl1pPr>
              <a:defRPr sz="1100" b="1">
                <a:solidFill>
                  <a:srgbClr val="404040"/>
                </a:solidFill>
                <a:latin typeface="+mn-lt"/>
                <a:ea typeface="+mn-ea"/>
                <a:cs typeface="+mn-cs"/>
                <a:sym typeface="Arial"/>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va obsahy">
    <p:spTree>
      <p:nvGrpSpPr>
        <p:cNvPr id="1" name=""/>
        <p:cNvGrpSpPr/>
        <p:nvPr/>
      </p:nvGrpSpPr>
      <p:grpSpPr>
        <a:xfrm>
          <a:off x="0" y="0"/>
          <a:ext cx="0" cy="0"/>
          <a:chOff x="0" y="0"/>
          <a:chExt cx="0" cy="0"/>
        </a:xfrm>
      </p:grpSpPr>
      <p:pic>
        <p:nvPicPr>
          <p:cNvPr id="39" name="Obrázek 6" descr="Obrázek 6"/>
          <p:cNvPicPr>
            <a:picLocks noChangeAspect="1"/>
          </p:cNvPicPr>
          <p:nvPr/>
        </p:nvPicPr>
        <p:blipFill>
          <a:blip r:embed="rId2"/>
          <a:stretch>
            <a:fillRect/>
          </a:stretch>
        </p:blipFill>
        <p:spPr>
          <a:xfrm>
            <a:off x="0" y="396"/>
            <a:ext cx="10080001" cy="7560001"/>
          </a:xfrm>
          <a:prstGeom prst="rect">
            <a:avLst/>
          </a:prstGeom>
          <a:ln w="12700">
            <a:miter lim="400000"/>
          </a:ln>
        </p:spPr>
      </p:pic>
      <p:sp>
        <p:nvSpPr>
          <p:cNvPr id="40" name="Title Text"/>
          <p:cNvSpPr txBox="1">
            <a:spLocks noGrp="1"/>
          </p:cNvSpPr>
          <p:nvPr>
            <p:ph type="title"/>
          </p:nvPr>
        </p:nvSpPr>
        <p:spPr>
          <a:xfrm>
            <a:off x="277813" y="288171"/>
            <a:ext cx="9525000" cy="756157"/>
          </a:xfrm>
          <a:prstGeom prst="rect">
            <a:avLst/>
          </a:prstGeom>
        </p:spPr>
        <p:txBody>
          <a:bodyPr lIns="50396" tIns="50396" rIns="50396" bIns="50396"/>
          <a:lstStyle>
            <a:lvl1pPr>
              <a:lnSpc>
                <a:spcPct val="100000"/>
              </a:lnSpc>
              <a:defRPr sz="4000">
                <a:solidFill>
                  <a:srgbClr val="323232"/>
                </a:solidFill>
              </a:defRPr>
            </a:lvl1pPr>
          </a:lstStyle>
          <a:p>
            <a:r>
              <a:t>Title Text</a:t>
            </a:r>
          </a:p>
        </p:txBody>
      </p:sp>
      <p:sp>
        <p:nvSpPr>
          <p:cNvPr id="41" name="Body Level One…"/>
          <p:cNvSpPr txBox="1">
            <a:spLocks noGrp="1"/>
          </p:cNvSpPr>
          <p:nvPr>
            <p:ph type="body" sz="half" idx="1"/>
          </p:nvPr>
        </p:nvSpPr>
        <p:spPr>
          <a:xfrm>
            <a:off x="277199" y="1195200"/>
            <a:ext cx="4670559" cy="5819776"/>
          </a:xfrm>
          <a:prstGeom prst="rect">
            <a:avLst/>
          </a:prstGeom>
        </p:spPr>
        <p:txBody>
          <a:bodyPr lIns="50396" tIns="50396" rIns="50396" bIns="50396">
            <a:normAutofit/>
          </a:bodyPr>
          <a:lstStyle>
            <a:lvl1pPr marL="359999" indent="-288000">
              <a:spcBef>
                <a:spcPts val="500"/>
              </a:spcBef>
              <a:buClr>
                <a:srgbClr val="F6BC04"/>
              </a:buClr>
              <a:buSzPct val="70000"/>
              <a:buFontTx/>
              <a:buChar char="■"/>
              <a:defRPr sz="2400">
                <a:solidFill>
                  <a:srgbClr val="4C4C4C"/>
                </a:solidFill>
                <a:latin typeface="+mn-lt"/>
                <a:ea typeface="+mn-ea"/>
                <a:cs typeface="+mn-cs"/>
                <a:sym typeface="Arial"/>
              </a:defRPr>
            </a:lvl1pPr>
            <a:lvl2pPr marL="914400" indent="-302400">
              <a:spcBef>
                <a:spcPts val="500"/>
              </a:spcBef>
              <a:buClr>
                <a:srgbClr val="F6BC04"/>
              </a:buClr>
              <a:buSzPct val="65000"/>
              <a:buFontTx/>
              <a:buChar char="■"/>
              <a:defRPr sz="2400">
                <a:solidFill>
                  <a:srgbClr val="4C4C4C"/>
                </a:solidFill>
                <a:latin typeface="+mn-lt"/>
                <a:ea typeface="+mn-ea"/>
                <a:cs typeface="+mn-cs"/>
                <a:sym typeface="Arial"/>
              </a:defRPr>
            </a:lvl2pPr>
            <a:lvl3pPr marL="1351636" indent="-235636">
              <a:spcBef>
                <a:spcPts val="500"/>
              </a:spcBef>
              <a:buClr>
                <a:srgbClr val="F6BC04"/>
              </a:buClr>
              <a:buFontTx/>
              <a:buChar char="▪"/>
              <a:defRPr sz="2400">
                <a:solidFill>
                  <a:srgbClr val="4C4C4C"/>
                </a:solidFill>
                <a:latin typeface="+mn-lt"/>
                <a:ea typeface="+mn-ea"/>
                <a:cs typeface="+mn-cs"/>
                <a:sym typeface="Arial"/>
              </a:defRPr>
            </a:lvl3pPr>
            <a:lvl4pPr marL="1800000" indent="-216000">
              <a:spcBef>
                <a:spcPts val="500"/>
              </a:spcBef>
              <a:buClr>
                <a:srgbClr val="F6BC04"/>
              </a:buClr>
              <a:buSzPct val="90000"/>
              <a:buFontTx/>
              <a:buChar char="▪"/>
              <a:defRPr sz="2400">
                <a:solidFill>
                  <a:srgbClr val="4C4C4C"/>
                </a:solidFill>
                <a:latin typeface="+mn-lt"/>
                <a:ea typeface="+mn-ea"/>
                <a:cs typeface="+mn-cs"/>
                <a:sym typeface="Arial"/>
              </a:defRPr>
            </a:lvl4pPr>
            <a:lvl5pPr marL="2262857" indent="-246857">
              <a:spcBef>
                <a:spcPts val="500"/>
              </a:spcBef>
              <a:buClr>
                <a:srgbClr val="F6BC04"/>
              </a:buClr>
              <a:buSzPct val="90000"/>
              <a:buFontTx/>
              <a:buChar char="▪"/>
              <a:defRPr sz="2400">
                <a:solidFill>
                  <a:srgbClr val="4C4C4C"/>
                </a:solidFill>
                <a:latin typeface="+mn-lt"/>
                <a:ea typeface="+mn-ea"/>
                <a:cs typeface="+mn-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9772611" y="7294735"/>
            <a:ext cx="268884" cy="248625"/>
          </a:xfrm>
          <a:prstGeom prst="rect">
            <a:avLst/>
          </a:prstGeom>
        </p:spPr>
        <p:txBody>
          <a:bodyPr lIns="50396" tIns="50396" rIns="50396" bIns="50396"/>
          <a:lstStyle>
            <a:lvl1pPr>
              <a:defRPr sz="1100" b="1">
                <a:solidFill>
                  <a:srgbClr val="404040"/>
                </a:solidFill>
                <a:latin typeface="+mn-lt"/>
                <a:ea typeface="+mn-ea"/>
                <a:cs typeface="+mn-cs"/>
                <a:sym typeface="Arial"/>
              </a:defRPr>
            </a:lvl1p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orovnání">
    <p:spTree>
      <p:nvGrpSpPr>
        <p:cNvPr id="1" name=""/>
        <p:cNvGrpSpPr/>
        <p:nvPr/>
      </p:nvGrpSpPr>
      <p:grpSpPr>
        <a:xfrm>
          <a:off x="0" y="0"/>
          <a:ext cx="0" cy="0"/>
          <a:chOff x="0" y="0"/>
          <a:chExt cx="0" cy="0"/>
        </a:xfrm>
      </p:grpSpPr>
      <p:pic>
        <p:nvPicPr>
          <p:cNvPr id="49" name="Obrázek 6" descr="Obrázek 6"/>
          <p:cNvPicPr>
            <a:picLocks noChangeAspect="1"/>
          </p:cNvPicPr>
          <p:nvPr/>
        </p:nvPicPr>
        <p:blipFill>
          <a:blip r:embed="rId2"/>
          <a:stretch>
            <a:fillRect/>
          </a:stretch>
        </p:blipFill>
        <p:spPr>
          <a:xfrm>
            <a:off x="0" y="396"/>
            <a:ext cx="10080001" cy="7560001"/>
          </a:xfrm>
          <a:prstGeom prst="rect">
            <a:avLst/>
          </a:prstGeom>
          <a:ln w="12700">
            <a:miter lim="400000"/>
          </a:ln>
        </p:spPr>
      </p:pic>
      <p:sp>
        <p:nvSpPr>
          <p:cNvPr id="50" name="Title Text"/>
          <p:cNvSpPr txBox="1">
            <a:spLocks noGrp="1"/>
          </p:cNvSpPr>
          <p:nvPr>
            <p:ph type="title"/>
          </p:nvPr>
        </p:nvSpPr>
        <p:spPr>
          <a:xfrm>
            <a:off x="277813" y="288171"/>
            <a:ext cx="9525000" cy="756157"/>
          </a:xfrm>
          <a:prstGeom prst="rect">
            <a:avLst/>
          </a:prstGeom>
        </p:spPr>
        <p:txBody>
          <a:bodyPr lIns="50396" tIns="50396" rIns="50396" bIns="50396"/>
          <a:lstStyle>
            <a:lvl1pPr>
              <a:lnSpc>
                <a:spcPct val="100000"/>
              </a:lnSpc>
              <a:defRPr sz="4000">
                <a:solidFill>
                  <a:srgbClr val="323232"/>
                </a:solidFill>
              </a:defRPr>
            </a:lvl1pPr>
          </a:lstStyle>
          <a:p>
            <a:r>
              <a:t>Title Text</a:t>
            </a:r>
          </a:p>
        </p:txBody>
      </p:sp>
      <p:sp>
        <p:nvSpPr>
          <p:cNvPr id="51" name="Body Level One…"/>
          <p:cNvSpPr txBox="1">
            <a:spLocks noGrp="1"/>
          </p:cNvSpPr>
          <p:nvPr>
            <p:ph type="body" sz="quarter" idx="1"/>
          </p:nvPr>
        </p:nvSpPr>
        <p:spPr>
          <a:xfrm>
            <a:off x="285750" y="1195200"/>
            <a:ext cx="4672309" cy="705368"/>
          </a:xfrm>
          <a:prstGeom prst="rect">
            <a:avLst/>
          </a:prstGeom>
        </p:spPr>
        <p:txBody>
          <a:bodyPr lIns="50396" tIns="50396" rIns="50396" bIns="50396" anchor="b">
            <a:normAutofit/>
          </a:bodyPr>
          <a:lstStyle>
            <a:lvl1pPr marL="0" indent="0">
              <a:spcBef>
                <a:spcPts val="500"/>
              </a:spcBef>
              <a:buSzTx/>
              <a:buFontTx/>
              <a:buNone/>
              <a:defRPr sz="2400" b="1">
                <a:solidFill>
                  <a:srgbClr val="4C4C4C"/>
                </a:solidFill>
                <a:latin typeface="+mn-lt"/>
                <a:ea typeface="+mn-ea"/>
                <a:cs typeface="+mn-cs"/>
                <a:sym typeface="Arial"/>
              </a:defRPr>
            </a:lvl1pPr>
            <a:lvl2pPr marL="0" indent="503971">
              <a:spcBef>
                <a:spcPts val="500"/>
              </a:spcBef>
              <a:buSzTx/>
              <a:buFontTx/>
              <a:buNone/>
              <a:defRPr sz="2400" b="1">
                <a:solidFill>
                  <a:srgbClr val="4C4C4C"/>
                </a:solidFill>
                <a:latin typeface="+mn-lt"/>
                <a:ea typeface="+mn-ea"/>
                <a:cs typeface="+mn-cs"/>
                <a:sym typeface="Arial"/>
              </a:defRPr>
            </a:lvl2pPr>
            <a:lvl3pPr marL="0" indent="1007943">
              <a:spcBef>
                <a:spcPts val="500"/>
              </a:spcBef>
              <a:buSzTx/>
              <a:buFontTx/>
              <a:buNone/>
              <a:defRPr sz="2400" b="1">
                <a:solidFill>
                  <a:srgbClr val="4C4C4C"/>
                </a:solidFill>
                <a:latin typeface="+mn-lt"/>
                <a:ea typeface="+mn-ea"/>
                <a:cs typeface="+mn-cs"/>
                <a:sym typeface="Arial"/>
              </a:defRPr>
            </a:lvl3pPr>
            <a:lvl4pPr marL="0" indent="1511914">
              <a:spcBef>
                <a:spcPts val="500"/>
              </a:spcBef>
              <a:buSzTx/>
              <a:buFontTx/>
              <a:buNone/>
              <a:defRPr sz="2400" b="1">
                <a:solidFill>
                  <a:srgbClr val="4C4C4C"/>
                </a:solidFill>
                <a:latin typeface="+mn-lt"/>
                <a:ea typeface="+mn-ea"/>
                <a:cs typeface="+mn-cs"/>
                <a:sym typeface="Arial"/>
              </a:defRPr>
            </a:lvl4pPr>
            <a:lvl5pPr marL="0" indent="2015886">
              <a:spcBef>
                <a:spcPts val="500"/>
              </a:spcBef>
              <a:buSzTx/>
              <a:buFontTx/>
              <a:buNone/>
              <a:defRPr sz="2400" b="1">
                <a:solidFill>
                  <a:srgbClr val="4C4C4C"/>
                </a:solidFill>
                <a:latin typeface="+mn-lt"/>
                <a:ea typeface="+mn-ea"/>
                <a:cs typeface="+mn-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2" name="Zástupný symbol pro text 4"/>
          <p:cNvSpPr>
            <a:spLocks noGrp="1"/>
          </p:cNvSpPr>
          <p:nvPr>
            <p:ph type="body" sz="quarter" idx="13"/>
          </p:nvPr>
        </p:nvSpPr>
        <p:spPr>
          <a:xfrm>
            <a:off x="5120818" y="1195200"/>
            <a:ext cx="4689932" cy="705368"/>
          </a:xfrm>
          <a:prstGeom prst="rect">
            <a:avLst/>
          </a:prstGeom>
        </p:spPr>
        <p:txBody>
          <a:bodyPr lIns="50396" tIns="50396" rIns="50396" bIns="50396" anchor="b">
            <a:normAutofit/>
          </a:bodyPr>
          <a:lstStyle/>
          <a:p>
            <a:pPr marL="0" indent="0">
              <a:spcBef>
                <a:spcPts val="500"/>
              </a:spcBef>
              <a:buSzTx/>
              <a:buFontTx/>
              <a:buNone/>
              <a:defRPr sz="2400" b="1">
                <a:solidFill>
                  <a:srgbClr val="4C4C4C"/>
                </a:solidFill>
                <a:latin typeface="+mn-lt"/>
                <a:ea typeface="+mn-ea"/>
                <a:cs typeface="+mn-cs"/>
                <a:sym typeface="Arial"/>
              </a:defRPr>
            </a:pPr>
            <a:endParaRPr/>
          </a:p>
        </p:txBody>
      </p:sp>
      <p:sp>
        <p:nvSpPr>
          <p:cNvPr id="53" name="Slide Number"/>
          <p:cNvSpPr txBox="1">
            <a:spLocks noGrp="1"/>
          </p:cNvSpPr>
          <p:nvPr>
            <p:ph type="sldNum" sz="quarter" idx="2"/>
          </p:nvPr>
        </p:nvSpPr>
        <p:spPr>
          <a:xfrm>
            <a:off x="9772611" y="7294735"/>
            <a:ext cx="268884" cy="248625"/>
          </a:xfrm>
          <a:prstGeom prst="rect">
            <a:avLst/>
          </a:prstGeom>
        </p:spPr>
        <p:txBody>
          <a:bodyPr lIns="50396" tIns="50396" rIns="50396" bIns="50396"/>
          <a:lstStyle>
            <a:lvl1pPr>
              <a:defRPr sz="1100" b="1">
                <a:solidFill>
                  <a:srgbClr val="404040"/>
                </a:solidFill>
                <a:latin typeface="+mn-lt"/>
                <a:ea typeface="+mn-ea"/>
                <a:cs typeface="+mn-cs"/>
                <a:sym typeface="Arial"/>
              </a:defRPr>
            </a:lvl1p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ouze nadpis">
    <p:spTree>
      <p:nvGrpSpPr>
        <p:cNvPr id="1" name=""/>
        <p:cNvGrpSpPr/>
        <p:nvPr/>
      </p:nvGrpSpPr>
      <p:grpSpPr>
        <a:xfrm>
          <a:off x="0" y="0"/>
          <a:ext cx="0" cy="0"/>
          <a:chOff x="0" y="0"/>
          <a:chExt cx="0" cy="0"/>
        </a:xfrm>
      </p:grpSpPr>
      <p:pic>
        <p:nvPicPr>
          <p:cNvPr id="60" name="Obrázek 6" descr="Obrázek 6"/>
          <p:cNvPicPr>
            <a:picLocks noChangeAspect="1"/>
          </p:cNvPicPr>
          <p:nvPr/>
        </p:nvPicPr>
        <p:blipFill>
          <a:blip r:embed="rId2"/>
          <a:stretch>
            <a:fillRect/>
          </a:stretch>
        </p:blipFill>
        <p:spPr>
          <a:xfrm>
            <a:off x="0" y="396"/>
            <a:ext cx="10080001" cy="7560001"/>
          </a:xfrm>
          <a:prstGeom prst="rect">
            <a:avLst/>
          </a:prstGeom>
          <a:ln w="12700">
            <a:miter lim="400000"/>
          </a:ln>
        </p:spPr>
      </p:pic>
      <p:sp>
        <p:nvSpPr>
          <p:cNvPr id="61" name="Title Text"/>
          <p:cNvSpPr txBox="1">
            <a:spLocks noGrp="1"/>
          </p:cNvSpPr>
          <p:nvPr>
            <p:ph type="title"/>
          </p:nvPr>
        </p:nvSpPr>
        <p:spPr>
          <a:xfrm>
            <a:off x="277813" y="288171"/>
            <a:ext cx="9525000" cy="756157"/>
          </a:xfrm>
          <a:prstGeom prst="rect">
            <a:avLst/>
          </a:prstGeom>
        </p:spPr>
        <p:txBody>
          <a:bodyPr lIns="50396" tIns="50396" rIns="50396" bIns="50396"/>
          <a:lstStyle>
            <a:lvl1pPr>
              <a:lnSpc>
                <a:spcPct val="100000"/>
              </a:lnSpc>
              <a:defRPr sz="4000">
                <a:solidFill>
                  <a:srgbClr val="323232"/>
                </a:solidFill>
              </a:defRPr>
            </a:lvl1pPr>
          </a:lstStyle>
          <a:p>
            <a:r>
              <a:t>Title Text</a:t>
            </a:r>
          </a:p>
        </p:txBody>
      </p:sp>
      <p:sp>
        <p:nvSpPr>
          <p:cNvPr id="62" name="Slide Number"/>
          <p:cNvSpPr txBox="1">
            <a:spLocks noGrp="1"/>
          </p:cNvSpPr>
          <p:nvPr>
            <p:ph type="sldNum" sz="quarter" idx="2"/>
          </p:nvPr>
        </p:nvSpPr>
        <p:spPr>
          <a:xfrm>
            <a:off x="9772611" y="7294735"/>
            <a:ext cx="268884" cy="248625"/>
          </a:xfrm>
          <a:prstGeom prst="rect">
            <a:avLst/>
          </a:prstGeom>
        </p:spPr>
        <p:txBody>
          <a:bodyPr lIns="50396" tIns="50396" rIns="50396" bIns="50396"/>
          <a:lstStyle>
            <a:lvl1pPr>
              <a:defRPr sz="1100" b="1">
                <a:solidFill>
                  <a:srgbClr val="404040"/>
                </a:solidFill>
                <a:latin typeface="+mn-lt"/>
                <a:ea typeface="+mn-ea"/>
                <a:cs typeface="+mn-cs"/>
                <a:sym typeface="Arial"/>
              </a:defRPr>
            </a:lvl1p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rázdný">
    <p:spTree>
      <p:nvGrpSpPr>
        <p:cNvPr id="1" name=""/>
        <p:cNvGrpSpPr/>
        <p:nvPr/>
      </p:nvGrpSpPr>
      <p:grpSpPr>
        <a:xfrm>
          <a:off x="0" y="0"/>
          <a:ext cx="0" cy="0"/>
          <a:chOff x="0" y="0"/>
          <a:chExt cx="0" cy="0"/>
        </a:xfrm>
      </p:grpSpPr>
      <p:pic>
        <p:nvPicPr>
          <p:cNvPr id="69" name="Obrázek 6" descr="Obrázek 6"/>
          <p:cNvPicPr>
            <a:picLocks noChangeAspect="1"/>
          </p:cNvPicPr>
          <p:nvPr/>
        </p:nvPicPr>
        <p:blipFill>
          <a:blip r:embed="rId2"/>
          <a:stretch>
            <a:fillRect/>
          </a:stretch>
        </p:blipFill>
        <p:spPr>
          <a:xfrm>
            <a:off x="0" y="396"/>
            <a:ext cx="10080001" cy="7560001"/>
          </a:xfrm>
          <a:prstGeom prst="rect">
            <a:avLst/>
          </a:prstGeom>
          <a:ln w="12700">
            <a:miter lim="400000"/>
          </a:ln>
        </p:spPr>
      </p:pic>
      <p:sp>
        <p:nvSpPr>
          <p:cNvPr id="70" name="Slide Number"/>
          <p:cNvSpPr txBox="1">
            <a:spLocks noGrp="1"/>
          </p:cNvSpPr>
          <p:nvPr>
            <p:ph type="sldNum" sz="quarter" idx="2"/>
          </p:nvPr>
        </p:nvSpPr>
        <p:spPr>
          <a:xfrm>
            <a:off x="9772611" y="7294735"/>
            <a:ext cx="268884" cy="248625"/>
          </a:xfrm>
          <a:prstGeom prst="rect">
            <a:avLst/>
          </a:prstGeom>
        </p:spPr>
        <p:txBody>
          <a:bodyPr lIns="50396" tIns="50396" rIns="50396" bIns="50396"/>
          <a:lstStyle>
            <a:lvl1pPr>
              <a:defRPr sz="1100" b="1">
                <a:solidFill>
                  <a:srgbClr val="404040"/>
                </a:solidFill>
                <a:latin typeface="+mn-lt"/>
                <a:ea typeface="+mn-ea"/>
                <a:cs typeface="+mn-cs"/>
                <a:sym typeface="Arial"/>
              </a:defRPr>
            </a:lvl1p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Obrázek s titulkem">
    <p:spTree>
      <p:nvGrpSpPr>
        <p:cNvPr id="1" name=""/>
        <p:cNvGrpSpPr/>
        <p:nvPr/>
      </p:nvGrpSpPr>
      <p:grpSpPr>
        <a:xfrm>
          <a:off x="0" y="0"/>
          <a:ext cx="0" cy="0"/>
          <a:chOff x="0" y="0"/>
          <a:chExt cx="0" cy="0"/>
        </a:xfrm>
      </p:grpSpPr>
      <p:pic>
        <p:nvPicPr>
          <p:cNvPr id="77" name="Obrázek 6" descr="Obrázek 6"/>
          <p:cNvPicPr>
            <a:picLocks noChangeAspect="1"/>
          </p:cNvPicPr>
          <p:nvPr/>
        </p:nvPicPr>
        <p:blipFill>
          <a:blip r:embed="rId2"/>
          <a:stretch>
            <a:fillRect/>
          </a:stretch>
        </p:blipFill>
        <p:spPr>
          <a:xfrm>
            <a:off x="0" y="396"/>
            <a:ext cx="10080001" cy="7560001"/>
          </a:xfrm>
          <a:prstGeom prst="rect">
            <a:avLst/>
          </a:prstGeom>
          <a:ln w="12700">
            <a:miter lim="400000"/>
          </a:ln>
        </p:spPr>
      </p:pic>
      <p:sp>
        <p:nvSpPr>
          <p:cNvPr id="78" name="Title Text"/>
          <p:cNvSpPr txBox="1">
            <a:spLocks noGrp="1"/>
          </p:cNvSpPr>
          <p:nvPr>
            <p:ph type="title"/>
          </p:nvPr>
        </p:nvSpPr>
        <p:spPr>
          <a:xfrm>
            <a:off x="1975872" y="5292883"/>
            <a:ext cx="6048376" cy="624856"/>
          </a:xfrm>
          <a:prstGeom prst="rect">
            <a:avLst/>
          </a:prstGeom>
        </p:spPr>
        <p:txBody>
          <a:bodyPr lIns="50396" tIns="50396" rIns="50396" bIns="50396" anchor="b"/>
          <a:lstStyle>
            <a:lvl1pPr>
              <a:lnSpc>
                <a:spcPct val="100000"/>
              </a:lnSpc>
              <a:defRPr sz="2200">
                <a:solidFill>
                  <a:srgbClr val="323232"/>
                </a:solidFill>
              </a:defRPr>
            </a:lvl1pPr>
          </a:lstStyle>
          <a:p>
            <a:r>
              <a:t>Title Text</a:t>
            </a:r>
          </a:p>
        </p:txBody>
      </p:sp>
      <p:sp>
        <p:nvSpPr>
          <p:cNvPr id="79" name="Zástupný symbol pro obrázek 2"/>
          <p:cNvSpPr>
            <a:spLocks noGrp="1"/>
          </p:cNvSpPr>
          <p:nvPr>
            <p:ph type="pic" sz="half" idx="13"/>
          </p:nvPr>
        </p:nvSpPr>
        <p:spPr>
          <a:xfrm>
            <a:off x="1975872" y="675612"/>
            <a:ext cx="6048376" cy="4536759"/>
          </a:xfrm>
          <a:prstGeom prst="rect">
            <a:avLst/>
          </a:prstGeom>
        </p:spPr>
        <p:txBody>
          <a:bodyPr lIns="91439" rIns="91439"/>
          <a:lstStyle/>
          <a:p>
            <a:endParaRPr/>
          </a:p>
        </p:txBody>
      </p:sp>
      <p:sp>
        <p:nvSpPr>
          <p:cNvPr id="80" name="Body Level One…"/>
          <p:cNvSpPr txBox="1">
            <a:spLocks noGrp="1"/>
          </p:cNvSpPr>
          <p:nvPr>
            <p:ph type="body" sz="quarter" idx="1"/>
          </p:nvPr>
        </p:nvSpPr>
        <p:spPr>
          <a:xfrm>
            <a:off x="1975872" y="5917739"/>
            <a:ext cx="6048376" cy="887399"/>
          </a:xfrm>
          <a:prstGeom prst="rect">
            <a:avLst/>
          </a:prstGeom>
        </p:spPr>
        <p:txBody>
          <a:bodyPr lIns="50396" tIns="50396" rIns="50396" bIns="50396">
            <a:normAutofit/>
          </a:bodyPr>
          <a:lstStyle>
            <a:lvl1pPr marL="0" indent="0">
              <a:spcBef>
                <a:spcPts val="300"/>
              </a:spcBef>
              <a:buSzTx/>
              <a:buFontTx/>
              <a:buNone/>
              <a:defRPr sz="1500">
                <a:solidFill>
                  <a:srgbClr val="4C4C4C"/>
                </a:solidFill>
                <a:latin typeface="+mn-lt"/>
                <a:ea typeface="+mn-ea"/>
                <a:cs typeface="+mn-cs"/>
                <a:sym typeface="Arial"/>
              </a:defRPr>
            </a:lvl1pPr>
            <a:lvl2pPr marL="0" indent="503971">
              <a:spcBef>
                <a:spcPts val="300"/>
              </a:spcBef>
              <a:buSzTx/>
              <a:buFontTx/>
              <a:buNone/>
              <a:defRPr sz="1500">
                <a:solidFill>
                  <a:srgbClr val="4C4C4C"/>
                </a:solidFill>
                <a:latin typeface="+mn-lt"/>
                <a:ea typeface="+mn-ea"/>
                <a:cs typeface="+mn-cs"/>
                <a:sym typeface="Arial"/>
              </a:defRPr>
            </a:lvl2pPr>
            <a:lvl3pPr marL="0" indent="1007943">
              <a:spcBef>
                <a:spcPts val="300"/>
              </a:spcBef>
              <a:buSzTx/>
              <a:buFontTx/>
              <a:buNone/>
              <a:defRPr sz="1500">
                <a:solidFill>
                  <a:srgbClr val="4C4C4C"/>
                </a:solidFill>
                <a:latin typeface="+mn-lt"/>
                <a:ea typeface="+mn-ea"/>
                <a:cs typeface="+mn-cs"/>
                <a:sym typeface="Arial"/>
              </a:defRPr>
            </a:lvl3pPr>
            <a:lvl4pPr marL="0" indent="1511914">
              <a:spcBef>
                <a:spcPts val="300"/>
              </a:spcBef>
              <a:buSzTx/>
              <a:buFontTx/>
              <a:buNone/>
              <a:defRPr sz="1500">
                <a:solidFill>
                  <a:srgbClr val="4C4C4C"/>
                </a:solidFill>
                <a:latin typeface="+mn-lt"/>
                <a:ea typeface="+mn-ea"/>
                <a:cs typeface="+mn-cs"/>
                <a:sym typeface="Arial"/>
              </a:defRPr>
            </a:lvl4pPr>
            <a:lvl5pPr marL="0" indent="2015886">
              <a:spcBef>
                <a:spcPts val="300"/>
              </a:spcBef>
              <a:buSzTx/>
              <a:buFontTx/>
              <a:buNone/>
              <a:defRPr sz="1500">
                <a:solidFill>
                  <a:srgbClr val="4C4C4C"/>
                </a:solidFill>
                <a:latin typeface="+mn-lt"/>
                <a:ea typeface="+mn-ea"/>
                <a:cs typeface="+mn-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xfrm>
            <a:off x="9772611" y="7294735"/>
            <a:ext cx="268884" cy="248625"/>
          </a:xfrm>
          <a:prstGeom prst="rect">
            <a:avLst/>
          </a:prstGeom>
        </p:spPr>
        <p:txBody>
          <a:bodyPr lIns="50396" tIns="50396" rIns="50396" bIns="50396"/>
          <a:lstStyle>
            <a:lvl1pPr>
              <a:defRPr sz="1100" b="1">
                <a:solidFill>
                  <a:srgbClr val="404040"/>
                </a:solidFill>
                <a:latin typeface="+mn-lt"/>
                <a:ea typeface="+mn-ea"/>
                <a:cs typeface="+mn-cs"/>
                <a:sym typeface="Arial"/>
              </a:defRPr>
            </a:lvl1p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rázdný">
    <p:spTree>
      <p:nvGrpSpPr>
        <p:cNvPr id="1" name=""/>
        <p:cNvGrpSpPr/>
        <p:nvPr/>
      </p:nvGrpSpPr>
      <p:grpSpPr>
        <a:xfrm>
          <a:off x="0" y="0"/>
          <a:ext cx="0" cy="0"/>
          <a:chOff x="0" y="0"/>
          <a:chExt cx="0" cy="0"/>
        </a:xfrm>
      </p:grpSpPr>
      <p:pic>
        <p:nvPicPr>
          <p:cNvPr id="88" name="Obrázek 1" descr="Obrázek 1"/>
          <p:cNvPicPr>
            <a:picLocks noChangeAspect="1"/>
          </p:cNvPicPr>
          <p:nvPr/>
        </p:nvPicPr>
        <p:blipFill>
          <a:blip r:embed="rId2"/>
          <a:stretch>
            <a:fillRect/>
          </a:stretch>
        </p:blipFill>
        <p:spPr>
          <a:xfrm>
            <a:off x="0" y="396"/>
            <a:ext cx="10080001" cy="7560001"/>
          </a:xfrm>
          <a:prstGeom prst="rect">
            <a:avLst/>
          </a:prstGeom>
          <a:ln w="12700">
            <a:miter lim="400000"/>
          </a:ln>
        </p:spPr>
      </p:pic>
      <p:sp>
        <p:nvSpPr>
          <p:cNvPr id="8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rázek 1" descr="Obrázek 1"/>
          <p:cNvPicPr>
            <a:picLocks noChangeAspect="1"/>
          </p:cNvPicPr>
          <p:nvPr/>
        </p:nvPicPr>
        <p:blipFill>
          <a:blip r:embed="rId11"/>
          <a:stretch>
            <a:fillRect/>
          </a:stretch>
        </p:blipFill>
        <p:spPr>
          <a:xfrm>
            <a:off x="0" y="396"/>
            <a:ext cx="10080001" cy="7560001"/>
          </a:xfrm>
          <a:prstGeom prst="rect">
            <a:avLst/>
          </a:prstGeom>
          <a:ln w="12700">
            <a:miter lim="400000"/>
          </a:ln>
        </p:spPr>
      </p:pic>
      <p:sp>
        <p:nvSpPr>
          <p:cNvPr id="3" name="Title Text"/>
          <p:cNvSpPr txBox="1">
            <a:spLocks noGrp="1"/>
          </p:cNvSpPr>
          <p:nvPr>
            <p:ph type="title"/>
          </p:nvPr>
        </p:nvSpPr>
        <p:spPr>
          <a:xfrm>
            <a:off x="277283" y="2916535"/>
            <a:ext cx="9526060" cy="220999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503555" y="1763183"/>
            <a:ext cx="9063991" cy="4986941"/>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4867698" y="6800556"/>
            <a:ext cx="2349924" cy="406401"/>
          </a:xfrm>
          <a:prstGeom prst="rect">
            <a:avLst/>
          </a:prstGeom>
          <a:ln w="12700">
            <a:miter lim="400000"/>
          </a:ln>
        </p:spPr>
        <p:txBody>
          <a:bodyPr wrap="none" lIns="45719" rIns="45719" anchor="ctr">
            <a:spAutoFit/>
          </a:bodyPr>
          <a:lstStyle>
            <a:lvl1pPr algn="r">
              <a:defRPr sz="1200"/>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1007943" rtl="0" latinLnBrk="0">
        <a:lnSpc>
          <a:spcPct val="120000"/>
        </a:lnSpc>
        <a:spcBef>
          <a:spcPts val="0"/>
        </a:spcBef>
        <a:spcAft>
          <a:spcPts val="0"/>
        </a:spcAft>
        <a:buClrTx/>
        <a:buSzTx/>
        <a:buFontTx/>
        <a:buNone/>
        <a:tabLst/>
        <a:defRPr sz="5400" b="1" i="0" u="none" strike="noStrike" cap="none" spc="0" baseline="0">
          <a:solidFill>
            <a:srgbClr val="7B7B7B"/>
          </a:solidFill>
          <a:uFillTx/>
          <a:latin typeface="+mn-lt"/>
          <a:ea typeface="+mn-ea"/>
          <a:cs typeface="+mn-cs"/>
          <a:sym typeface="Arial"/>
        </a:defRPr>
      </a:lvl1pPr>
      <a:lvl2pPr marL="0" marR="0" indent="0" algn="l" defTabSz="1007943" rtl="0" latinLnBrk="0">
        <a:lnSpc>
          <a:spcPct val="120000"/>
        </a:lnSpc>
        <a:spcBef>
          <a:spcPts val="0"/>
        </a:spcBef>
        <a:spcAft>
          <a:spcPts val="0"/>
        </a:spcAft>
        <a:buClrTx/>
        <a:buSzTx/>
        <a:buFontTx/>
        <a:buNone/>
        <a:tabLst/>
        <a:defRPr sz="5400" b="1" i="0" u="none" strike="noStrike" cap="none" spc="0" baseline="0">
          <a:solidFill>
            <a:srgbClr val="7B7B7B"/>
          </a:solidFill>
          <a:uFillTx/>
          <a:latin typeface="+mn-lt"/>
          <a:ea typeface="+mn-ea"/>
          <a:cs typeface="+mn-cs"/>
          <a:sym typeface="Arial"/>
        </a:defRPr>
      </a:lvl2pPr>
      <a:lvl3pPr marL="0" marR="0" indent="0" algn="l" defTabSz="1007943" rtl="0" latinLnBrk="0">
        <a:lnSpc>
          <a:spcPct val="120000"/>
        </a:lnSpc>
        <a:spcBef>
          <a:spcPts val="0"/>
        </a:spcBef>
        <a:spcAft>
          <a:spcPts val="0"/>
        </a:spcAft>
        <a:buClrTx/>
        <a:buSzTx/>
        <a:buFontTx/>
        <a:buNone/>
        <a:tabLst/>
        <a:defRPr sz="5400" b="1" i="0" u="none" strike="noStrike" cap="none" spc="0" baseline="0">
          <a:solidFill>
            <a:srgbClr val="7B7B7B"/>
          </a:solidFill>
          <a:uFillTx/>
          <a:latin typeface="+mn-lt"/>
          <a:ea typeface="+mn-ea"/>
          <a:cs typeface="+mn-cs"/>
          <a:sym typeface="Arial"/>
        </a:defRPr>
      </a:lvl3pPr>
      <a:lvl4pPr marL="0" marR="0" indent="0" algn="l" defTabSz="1007943" rtl="0" latinLnBrk="0">
        <a:lnSpc>
          <a:spcPct val="120000"/>
        </a:lnSpc>
        <a:spcBef>
          <a:spcPts val="0"/>
        </a:spcBef>
        <a:spcAft>
          <a:spcPts val="0"/>
        </a:spcAft>
        <a:buClrTx/>
        <a:buSzTx/>
        <a:buFontTx/>
        <a:buNone/>
        <a:tabLst/>
        <a:defRPr sz="5400" b="1" i="0" u="none" strike="noStrike" cap="none" spc="0" baseline="0">
          <a:solidFill>
            <a:srgbClr val="7B7B7B"/>
          </a:solidFill>
          <a:uFillTx/>
          <a:latin typeface="+mn-lt"/>
          <a:ea typeface="+mn-ea"/>
          <a:cs typeface="+mn-cs"/>
          <a:sym typeface="Arial"/>
        </a:defRPr>
      </a:lvl4pPr>
      <a:lvl5pPr marL="0" marR="0" indent="0" algn="l" defTabSz="1007943" rtl="0" latinLnBrk="0">
        <a:lnSpc>
          <a:spcPct val="120000"/>
        </a:lnSpc>
        <a:spcBef>
          <a:spcPts val="0"/>
        </a:spcBef>
        <a:spcAft>
          <a:spcPts val="0"/>
        </a:spcAft>
        <a:buClrTx/>
        <a:buSzTx/>
        <a:buFontTx/>
        <a:buNone/>
        <a:tabLst/>
        <a:defRPr sz="5400" b="1" i="0" u="none" strike="noStrike" cap="none" spc="0" baseline="0">
          <a:solidFill>
            <a:srgbClr val="7B7B7B"/>
          </a:solidFill>
          <a:uFillTx/>
          <a:latin typeface="+mn-lt"/>
          <a:ea typeface="+mn-ea"/>
          <a:cs typeface="+mn-cs"/>
          <a:sym typeface="Arial"/>
        </a:defRPr>
      </a:lvl5pPr>
      <a:lvl6pPr marL="0" marR="0" indent="0" algn="l" defTabSz="1007943" rtl="0" latinLnBrk="0">
        <a:lnSpc>
          <a:spcPct val="120000"/>
        </a:lnSpc>
        <a:spcBef>
          <a:spcPts val="0"/>
        </a:spcBef>
        <a:spcAft>
          <a:spcPts val="0"/>
        </a:spcAft>
        <a:buClrTx/>
        <a:buSzTx/>
        <a:buFontTx/>
        <a:buNone/>
        <a:tabLst/>
        <a:defRPr sz="5400" b="1" i="0" u="none" strike="noStrike" cap="none" spc="0" baseline="0">
          <a:solidFill>
            <a:srgbClr val="7B7B7B"/>
          </a:solidFill>
          <a:uFillTx/>
          <a:latin typeface="+mn-lt"/>
          <a:ea typeface="+mn-ea"/>
          <a:cs typeface="+mn-cs"/>
          <a:sym typeface="Arial"/>
        </a:defRPr>
      </a:lvl6pPr>
      <a:lvl7pPr marL="0" marR="0" indent="0" algn="l" defTabSz="1007943" rtl="0" latinLnBrk="0">
        <a:lnSpc>
          <a:spcPct val="120000"/>
        </a:lnSpc>
        <a:spcBef>
          <a:spcPts val="0"/>
        </a:spcBef>
        <a:spcAft>
          <a:spcPts val="0"/>
        </a:spcAft>
        <a:buClrTx/>
        <a:buSzTx/>
        <a:buFontTx/>
        <a:buNone/>
        <a:tabLst/>
        <a:defRPr sz="5400" b="1" i="0" u="none" strike="noStrike" cap="none" spc="0" baseline="0">
          <a:solidFill>
            <a:srgbClr val="7B7B7B"/>
          </a:solidFill>
          <a:uFillTx/>
          <a:latin typeface="+mn-lt"/>
          <a:ea typeface="+mn-ea"/>
          <a:cs typeface="+mn-cs"/>
          <a:sym typeface="Arial"/>
        </a:defRPr>
      </a:lvl7pPr>
      <a:lvl8pPr marL="0" marR="0" indent="0" algn="l" defTabSz="1007943" rtl="0" latinLnBrk="0">
        <a:lnSpc>
          <a:spcPct val="120000"/>
        </a:lnSpc>
        <a:spcBef>
          <a:spcPts val="0"/>
        </a:spcBef>
        <a:spcAft>
          <a:spcPts val="0"/>
        </a:spcAft>
        <a:buClrTx/>
        <a:buSzTx/>
        <a:buFontTx/>
        <a:buNone/>
        <a:tabLst/>
        <a:defRPr sz="5400" b="1" i="0" u="none" strike="noStrike" cap="none" spc="0" baseline="0">
          <a:solidFill>
            <a:srgbClr val="7B7B7B"/>
          </a:solidFill>
          <a:uFillTx/>
          <a:latin typeface="+mn-lt"/>
          <a:ea typeface="+mn-ea"/>
          <a:cs typeface="+mn-cs"/>
          <a:sym typeface="Arial"/>
        </a:defRPr>
      </a:lvl8pPr>
      <a:lvl9pPr marL="0" marR="0" indent="0" algn="l" defTabSz="1007943" rtl="0" latinLnBrk="0">
        <a:lnSpc>
          <a:spcPct val="120000"/>
        </a:lnSpc>
        <a:spcBef>
          <a:spcPts val="0"/>
        </a:spcBef>
        <a:spcAft>
          <a:spcPts val="0"/>
        </a:spcAft>
        <a:buClrTx/>
        <a:buSzTx/>
        <a:buFontTx/>
        <a:buNone/>
        <a:tabLst/>
        <a:defRPr sz="5400" b="1" i="0" u="none" strike="noStrike" cap="none" spc="0" baseline="0">
          <a:solidFill>
            <a:srgbClr val="7B7B7B"/>
          </a:solidFill>
          <a:uFillTx/>
          <a:latin typeface="+mn-lt"/>
          <a:ea typeface="+mn-ea"/>
          <a:cs typeface="+mn-cs"/>
          <a:sym typeface="Arial"/>
        </a:defRPr>
      </a:lvl9pPr>
    </p:titleStyle>
    <p:bodyStyle>
      <a:lvl1pPr marL="377979" marR="0" indent="-377979"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1pPr>
      <a:lvl2pPr marL="859596" marR="0" indent="-355624"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2pPr>
      <a:lvl3pPr marL="1347154" marR="0" indent="-339211"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3pPr>
      <a:lvl4pPr marL="1912800" marR="0" indent="-400886"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4pPr>
      <a:lvl5pPr marL="2416772" marR="0" indent="-400886"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5pPr>
      <a:lvl6pPr marL="2920744" marR="0" indent="-400886"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6pPr>
      <a:lvl7pPr marL="3424716" marR="0" indent="-400886"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7pPr>
      <a:lvl8pPr marL="3928688" marR="0" indent="-400887"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8pPr>
      <a:lvl9pPr marL="4432658" marR="0" indent="-400887"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9pPr>
    </p:bodyStyle>
    <p:otherStyle>
      <a:lvl1pPr marL="0" marR="0" indent="0" algn="r" defTabSz="100794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503971" algn="r" defTabSz="100794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1007943" algn="r" defTabSz="100794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511914" algn="r" defTabSz="100794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2015886" algn="r" defTabSz="100794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519858" algn="r" defTabSz="100794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3023828" algn="r" defTabSz="100794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527800" algn="r" defTabSz="100794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4031772" algn="r" defTabSz="1007943"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repo.plus4u.net/repository/npm/"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8080/uu-jokes-maing01/0/helloWorld"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facebook.github.io/jest/docs/en/expect.html)"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docs.mongodb.com/manual/" TargetMode="Externa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hyperlink" Target="https://www.tutorialspoint.com/mongodb/mongodb_quick_guide.ht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robomongo.org/" TargetMode="External"/><Relationship Id="rId2" Type="http://schemas.openxmlformats.org/officeDocument/2006/relationships/hyperlink" Target="https://www.tutorialspoint.com/mongodb/index.htm" TargetMode="External"/><Relationship Id="rId1" Type="http://schemas.openxmlformats.org/officeDocument/2006/relationships/slideLayout" Target="../slideLayouts/slideLayout4.xml"/><Relationship Id="rId4" Type="http://schemas.openxmlformats.org/officeDocument/2006/relationships/hyperlink" Target="https://www.mongodb.com/products/compas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hyperlink" Target="https://uuos9.plus4u.net/uu-bookkitg01-main/78462435-2590bf997d264d959b9d6a88ee1d0ff5/loadPage?code=example01"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Nadpis 5"/>
          <p:cNvSpPr txBox="1">
            <a:spLocks noGrp="1"/>
          </p:cNvSpPr>
          <p:nvPr>
            <p:ph type="title"/>
          </p:nvPr>
        </p:nvSpPr>
        <p:spPr>
          <a:xfrm>
            <a:off x="277283" y="2916535"/>
            <a:ext cx="9526060" cy="2209993"/>
          </a:xfrm>
          <a:prstGeom prst="rect">
            <a:avLst/>
          </a:prstGeom>
        </p:spPr>
        <p:txBody>
          <a:bodyPr/>
          <a:lstStyle/>
          <a:p>
            <a:r>
              <a:rPr lang="en-US" noProof="0" dirty="0"/>
              <a:t>Server Kit </a:t>
            </a:r>
            <a:r>
              <a:rPr lang="en-US" noProof="0" dirty="0" err="1"/>
              <a:t>Node.js</a:t>
            </a:r>
            <a:endParaRPr lang="en-US" noProof="0" dirty="0"/>
          </a:p>
        </p:txBody>
      </p:sp>
      <p:sp>
        <p:nvSpPr>
          <p:cNvPr id="100" name="TextovéPole 8"/>
          <p:cNvSpPr txBox="1"/>
          <p:nvPr/>
        </p:nvSpPr>
        <p:spPr>
          <a:xfrm>
            <a:off x="9703956" y="6202748"/>
            <a:ext cx="101841" cy="378775"/>
          </a:xfrm>
          <a:prstGeom prst="rect">
            <a:avLst/>
          </a:prstGeom>
          <a:ln w="12700">
            <a:miter lim="400000"/>
          </a:ln>
          <a:extLst>
            <a:ext uri="{C572A759-6A51-4108-AA02-DFA0A04FC94B}">
              <ma14:wrappingTextBoxFlag xmlns:ma14="http://schemas.microsoft.com/office/mac/drawingml/2011/main" xmlns="" val="1"/>
            </a:ext>
          </a:extLst>
        </p:spPr>
        <p:txBody>
          <a:bodyPr wrap="none" lIns="50396" tIns="50396" rIns="50396" bIns="50396">
            <a:spAutoFit/>
          </a:bodyPr>
          <a:lstStyle>
            <a:lvl1pPr algn="r">
              <a:defRPr sz="1800">
                <a:solidFill>
                  <a:srgbClr val="333333"/>
                </a:solidFill>
                <a:latin typeface="+mn-lt"/>
                <a:ea typeface="+mn-ea"/>
                <a:cs typeface="+mn-cs"/>
                <a:sym typeface="Arial"/>
              </a:defRPr>
            </a:lvl1pPr>
          </a:lstStyle>
          <a:p>
            <a:endParaRPr/>
          </a:p>
        </p:txBody>
      </p:sp>
      <p:pic>
        <p:nvPicPr>
          <p:cNvPr id="101" name="Obrázek 6" descr="Obrázek 6"/>
          <p:cNvPicPr>
            <a:picLocks noChangeAspect="1"/>
          </p:cNvPicPr>
          <p:nvPr/>
        </p:nvPicPr>
        <p:blipFill>
          <a:blip r:embed="rId2"/>
          <a:stretch>
            <a:fillRect/>
          </a:stretch>
        </p:blipFill>
        <p:spPr>
          <a:xfrm>
            <a:off x="311593" y="5421745"/>
            <a:ext cx="1871478" cy="187147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pic>
        <p:nvPicPr>
          <p:cNvPr id="139" name="Obrázek 6" descr="Obrázek 6"/>
          <p:cNvPicPr>
            <a:picLocks noChangeAspect="1"/>
          </p:cNvPicPr>
          <p:nvPr/>
        </p:nvPicPr>
        <p:blipFill>
          <a:blip r:embed="rId3"/>
          <a:stretch>
            <a:fillRect/>
          </a:stretch>
        </p:blipFill>
        <p:spPr>
          <a:xfrm>
            <a:off x="2015975" y="612279"/>
            <a:ext cx="6075498" cy="6878673"/>
          </a:xfrm>
          <a:prstGeom prst="rect">
            <a:avLst/>
          </a:prstGeom>
          <a:ln w="12700">
            <a:miter lim="400000"/>
          </a:ln>
        </p:spPr>
      </p:pic>
      <p:sp>
        <p:nvSpPr>
          <p:cNvPr id="140" name="Nadpis 1"/>
          <p:cNvSpPr txBox="1">
            <a:spLocks noGrp="1"/>
          </p:cNvSpPr>
          <p:nvPr>
            <p:ph type="title"/>
          </p:nvPr>
        </p:nvSpPr>
        <p:spPr>
          <a:xfrm>
            <a:off x="277812" y="-107802"/>
            <a:ext cx="9525001" cy="756157"/>
          </a:xfrm>
          <a:prstGeom prst="rect">
            <a:avLst/>
          </a:prstGeom>
        </p:spPr>
        <p:txBody>
          <a:bodyPr/>
          <a:lstStyle/>
          <a:p>
            <a:r>
              <a:rPr lang="en-US" noProof="0" dirty="0"/>
              <a:t>Logical layers</a:t>
            </a:r>
          </a:p>
        </p:txBody>
      </p:sp>
      <p:sp>
        <p:nvSpPr>
          <p:cNvPr id="141" name="Zástupný symbol pro číslo snímku 5"/>
          <p:cNvSpPr txBox="1">
            <a:spLocks noGrp="1"/>
          </p:cNvSpPr>
          <p:nvPr>
            <p:ph type="sldNum" sz="quarter" idx="2"/>
          </p:nvPr>
        </p:nvSpPr>
        <p:spPr>
          <a:xfrm>
            <a:off x="9850304" y="7294735"/>
            <a:ext cx="191190"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10</a:t>
            </a:fld>
            <a:endParaRP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72" name="Nadpis 1"/>
          <p:cNvSpPr txBox="1">
            <a:spLocks noGrp="1"/>
          </p:cNvSpPr>
          <p:nvPr>
            <p:ph type="title"/>
          </p:nvPr>
        </p:nvSpPr>
        <p:spPr>
          <a:xfrm>
            <a:off x="277812" y="288171"/>
            <a:ext cx="9525001" cy="756157"/>
          </a:xfrm>
          <a:prstGeom prst="rect">
            <a:avLst/>
          </a:prstGeom>
        </p:spPr>
        <p:txBody>
          <a:bodyPr/>
          <a:lstStyle/>
          <a:p>
            <a:r>
              <a:rPr lang="en-US" dirty="0"/>
              <a:t>uuCloud deployment</a:t>
            </a:r>
            <a:endParaRPr lang="en-US" noProof="0" dirty="0"/>
          </a:p>
        </p:txBody>
      </p:sp>
      <p:sp>
        <p:nvSpPr>
          <p:cNvPr id="673"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100</a:t>
            </a:fld>
            <a:endParaRPr/>
          </a:p>
        </p:txBody>
      </p:sp>
      <p:sp>
        <p:nvSpPr>
          <p:cNvPr id="674" name="Zástupný symbol pro obsah 2"/>
          <p:cNvSpPr txBox="1">
            <a:spLocks noGrp="1"/>
          </p:cNvSpPr>
          <p:nvPr>
            <p:ph type="body" idx="1"/>
          </p:nvPr>
        </p:nvSpPr>
        <p:spPr>
          <a:xfrm>
            <a:off x="277812" y="1195826"/>
            <a:ext cx="9525001" cy="5825166"/>
          </a:xfrm>
          <a:prstGeom prst="rect">
            <a:avLst/>
          </a:prstGeom>
        </p:spPr>
        <p:txBody>
          <a:bodyPr>
            <a:normAutofit lnSpcReduction="10000"/>
          </a:bodyPr>
          <a:lstStyle/>
          <a:p>
            <a:pPr marL="349200" indent="-279360" defTabSz="977704">
              <a:defRPr sz="2328"/>
            </a:pPr>
            <a:r>
              <a:rPr lang="en-US" dirty="0"/>
              <a:t>The </a:t>
            </a:r>
            <a:r>
              <a:rPr lang="en-US" dirty="0" err="1"/>
              <a:t>uuDevKit</a:t>
            </a:r>
            <a:r>
              <a:rPr lang="en-US" dirty="0"/>
              <a:t> library provides a set of </a:t>
            </a:r>
            <a:r>
              <a:rPr lang="en-US" dirty="0" err="1"/>
              <a:t>npm</a:t>
            </a:r>
            <a:r>
              <a:rPr lang="en-US" dirty="0"/>
              <a:t> tasks for deployment</a:t>
            </a:r>
            <a:endParaRPr lang="en-US" noProof="0" dirty="0"/>
          </a:p>
          <a:p>
            <a:pPr marL="838080" lvl="1" indent="-244440" defTabSz="977704">
              <a:spcBef>
                <a:spcPts val="400"/>
              </a:spcBef>
              <a:buClr>
                <a:srgbClr val="323232"/>
              </a:buClr>
              <a:defRPr sz="1940"/>
            </a:pPr>
            <a:r>
              <a:rPr lang="en-US" noProof="0" dirty="0" err="1"/>
              <a:t>npm</a:t>
            </a:r>
            <a:r>
              <a:rPr lang="en-US" noProof="0" dirty="0"/>
              <a:t> run package</a:t>
            </a:r>
          </a:p>
          <a:p>
            <a:pPr marL="838080" lvl="1" indent="-244440" defTabSz="977704">
              <a:spcBef>
                <a:spcPts val="400"/>
              </a:spcBef>
              <a:buClr>
                <a:srgbClr val="323232"/>
              </a:buClr>
              <a:defRPr sz="1940"/>
            </a:pPr>
            <a:r>
              <a:rPr lang="en-US" noProof="0" dirty="0" err="1"/>
              <a:t>npm</a:t>
            </a:r>
            <a:r>
              <a:rPr lang="en-US" noProof="0" dirty="0"/>
              <a:t> run </a:t>
            </a:r>
            <a:r>
              <a:rPr lang="en-US" noProof="0" dirty="0" err="1"/>
              <a:t>uuAppBox</a:t>
            </a:r>
            <a:endParaRPr lang="en-US" noProof="0" dirty="0"/>
          </a:p>
          <a:p>
            <a:pPr marL="838080" lvl="1" indent="-244440" defTabSz="977704">
              <a:spcBef>
                <a:spcPts val="400"/>
              </a:spcBef>
              <a:buClr>
                <a:srgbClr val="323232"/>
              </a:buClr>
              <a:defRPr sz="1940"/>
            </a:pPr>
            <a:r>
              <a:rPr lang="en-US" noProof="0" dirty="0" err="1"/>
              <a:t>npm</a:t>
            </a:r>
            <a:r>
              <a:rPr lang="en-US" noProof="0" dirty="0"/>
              <a:t> run </a:t>
            </a:r>
            <a:r>
              <a:rPr lang="en-US" noProof="0" dirty="0" err="1"/>
              <a:t>uuCloudDeploy</a:t>
            </a:r>
            <a:endParaRPr lang="en-US" noProof="0" dirty="0"/>
          </a:p>
          <a:p>
            <a:pPr marL="838080" lvl="1" indent="-244440" defTabSz="977704">
              <a:spcBef>
                <a:spcPts val="400"/>
              </a:spcBef>
              <a:buClr>
                <a:srgbClr val="323232"/>
              </a:buClr>
              <a:defRPr sz="1940"/>
            </a:pPr>
            <a:r>
              <a:rPr lang="en-US" noProof="0" dirty="0" err="1"/>
              <a:t>npm</a:t>
            </a:r>
            <a:r>
              <a:rPr lang="en-US" noProof="0" dirty="0"/>
              <a:t> run </a:t>
            </a:r>
            <a:r>
              <a:rPr lang="en-US" noProof="0" dirty="0" err="1"/>
              <a:t>uuCloudShare</a:t>
            </a:r>
            <a:endParaRPr lang="en-US" noProof="0" dirty="0"/>
          </a:p>
          <a:p>
            <a:pPr marL="838080" lvl="1" indent="-244440" defTabSz="977704">
              <a:spcBef>
                <a:spcPts val="400"/>
              </a:spcBef>
              <a:buClr>
                <a:srgbClr val="323232"/>
              </a:buClr>
              <a:defRPr sz="1940"/>
            </a:pPr>
            <a:r>
              <a:rPr lang="en-US" noProof="0" dirty="0"/>
              <a:t>=&gt; </a:t>
            </a:r>
            <a:r>
              <a:rPr lang="en-US" b="1" noProof="0" dirty="0" err="1"/>
              <a:t>npm</a:t>
            </a:r>
            <a:r>
              <a:rPr lang="en-US" b="1" noProof="0" dirty="0"/>
              <a:t> run deploy </a:t>
            </a:r>
            <a:r>
              <a:rPr lang="en-US" noProof="0" dirty="0"/>
              <a:t>– </a:t>
            </a:r>
            <a:r>
              <a:rPr lang="en-US" dirty="0"/>
              <a:t>runs all previous tusks</a:t>
            </a:r>
            <a:endParaRPr lang="en-US" noProof="0" dirty="0"/>
          </a:p>
          <a:p>
            <a:pPr marL="349200" indent="-279360" defTabSz="977704">
              <a:defRPr sz="2328"/>
            </a:pPr>
            <a:r>
              <a:rPr lang="en-US" noProof="0" dirty="0"/>
              <a:t>Project configuration </a:t>
            </a:r>
          </a:p>
          <a:p>
            <a:pPr marL="838080" lvl="1" indent="-244440" defTabSz="977704">
              <a:spcBef>
                <a:spcPts val="400"/>
              </a:spcBef>
              <a:buClr>
                <a:srgbClr val="323232"/>
              </a:buClr>
              <a:defRPr sz="1940"/>
            </a:pPr>
            <a:r>
              <a:rPr lang="en-US" noProof="0" dirty="0"/>
              <a:t>– </a:t>
            </a:r>
            <a:r>
              <a:rPr lang="en-US" dirty="0"/>
              <a:t>re</a:t>
            </a:r>
            <a:r>
              <a:rPr lang="en-US" noProof="0" dirty="0"/>
              <a:t>sources</a:t>
            </a:r>
            <a:r>
              <a:rPr lang="en-US" dirty="0"/>
              <a:t>:</a:t>
            </a:r>
            <a:r>
              <a:rPr lang="en-US" noProof="0" dirty="0"/>
              <a:t> asid, awid, </a:t>
            </a:r>
            <a:r>
              <a:rPr lang="en-US" noProof="0" dirty="0" err="1"/>
              <a:t>asidOwner</a:t>
            </a:r>
            <a:r>
              <a:rPr lang="en-US" noProof="0" dirty="0"/>
              <a:t>, </a:t>
            </a:r>
            <a:r>
              <a:rPr lang="en-US" noProof="0" dirty="0" err="1"/>
              <a:t>osid</a:t>
            </a:r>
            <a:endParaRPr lang="en-US" noProof="0" dirty="0"/>
          </a:p>
          <a:p>
            <a:pPr marL="838080" lvl="1" indent="-244440" defTabSz="977704">
              <a:spcBef>
                <a:spcPts val="400"/>
              </a:spcBef>
              <a:buClr>
                <a:srgbClr val="323232"/>
              </a:buClr>
              <a:defRPr sz="1940" i="1"/>
            </a:pPr>
            <a:r>
              <a:rPr lang="en-US" noProof="0" dirty="0"/>
              <a:t>/uu_jokes_maing01-server/</a:t>
            </a:r>
            <a:r>
              <a:rPr lang="en-US" noProof="0" dirty="0" err="1"/>
              <a:t>env</a:t>
            </a:r>
            <a:r>
              <a:rPr lang="en-US" noProof="0" dirty="0"/>
              <a:t>/</a:t>
            </a:r>
            <a:r>
              <a:rPr lang="en-US" noProof="0" dirty="0" err="1"/>
              <a:t>uucloud-development.json</a:t>
            </a:r>
            <a:endParaRPr lang="en-US" noProof="0" dirty="0"/>
          </a:p>
          <a:p>
            <a:pPr marL="838080" lvl="1" indent="-244440" defTabSz="977704">
              <a:spcBef>
                <a:spcPts val="400"/>
              </a:spcBef>
              <a:buClr>
                <a:srgbClr val="323232"/>
              </a:buClr>
              <a:defRPr sz="1940" i="1"/>
            </a:pPr>
            <a:r>
              <a:rPr lang="en-US" noProof="0" dirty="0"/>
              <a:t>/</a:t>
            </a:r>
            <a:r>
              <a:rPr lang="en-US" noProof="0" dirty="0" err="1"/>
              <a:t>uuapp.json</a:t>
            </a:r>
            <a:endParaRPr lang="en-US" noProof="0" dirty="0"/>
          </a:p>
          <a:p>
            <a:pPr marL="349200" indent="-279360" defTabSz="977704">
              <a:defRPr sz="2328"/>
            </a:pPr>
            <a:r>
              <a:rPr lang="en-US" noProof="0" dirty="0"/>
              <a:t>Version</a:t>
            </a:r>
          </a:p>
          <a:p>
            <a:pPr marL="838080" lvl="1" indent="-244440" defTabSz="977704">
              <a:spcBef>
                <a:spcPts val="400"/>
              </a:spcBef>
              <a:buClr>
                <a:srgbClr val="323232"/>
              </a:buClr>
              <a:defRPr sz="1940">
                <a:solidFill>
                  <a:srgbClr val="C00000"/>
                </a:solidFill>
              </a:defRPr>
            </a:pPr>
            <a:r>
              <a:rPr lang="en-US" dirty="0"/>
              <a:t>You cannot redeploy an application with the same version!</a:t>
            </a:r>
            <a:endParaRPr lang="en-US" noProof="0" dirty="0"/>
          </a:p>
          <a:p>
            <a:pPr marL="1292040" lvl="2" indent="-209520" defTabSz="977704">
              <a:spcBef>
                <a:spcPts val="400"/>
              </a:spcBef>
              <a:buClr>
                <a:srgbClr val="878788"/>
              </a:buClr>
              <a:defRPr sz="1746"/>
            </a:pPr>
            <a:r>
              <a:rPr lang="en-US" dirty="0"/>
              <a:t>The solution is to add a suffix after the version,</a:t>
            </a:r>
            <a:r>
              <a:rPr lang="en-US" noProof="0" dirty="0"/>
              <a:t> 1.1.0-dev.</a:t>
            </a:r>
          </a:p>
          <a:p>
            <a:pPr marL="1688041" lvl="3" indent="-209520" defTabSz="977704">
              <a:spcBef>
                <a:spcPts val="400"/>
              </a:spcBef>
              <a:buClr>
                <a:srgbClr val="878788"/>
              </a:buClr>
              <a:defRPr sz="1746"/>
            </a:pPr>
            <a:r>
              <a:rPr lang="en-US" dirty="0"/>
              <a:t>it adds timestamps for uniqueness</a:t>
            </a:r>
            <a:endParaRPr lang="en-US" noProof="0" dirty="0"/>
          </a:p>
          <a:p>
            <a:pPr marL="349200" indent="-279360" defTabSz="977704">
              <a:defRPr sz="2328"/>
            </a:pPr>
            <a:endParaRPr lang="en-US" sz="1746" noProof="0" dirty="0"/>
          </a:p>
          <a:p>
            <a:pPr marL="349200" indent="-279360" defTabSz="977704">
              <a:defRPr sz="2328">
                <a:solidFill>
                  <a:srgbClr val="00CC00"/>
                </a:solidFill>
              </a:defRPr>
            </a:pPr>
            <a:r>
              <a:rPr lang="en-US" noProof="0" dirty="0"/>
              <a:t>Documentation of uuAppServer-</a:t>
            </a:r>
            <a:r>
              <a:rPr lang="en-US" noProof="0" dirty="0" err="1"/>
              <a:t>Node.js</a:t>
            </a:r>
            <a:r>
              <a:rPr lang="en-US" noProof="0" dirty="0"/>
              <a:t> | Deployment, Operation | Deployment to uuCloud</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77" name="Nadpis 1"/>
          <p:cNvSpPr txBox="1">
            <a:spLocks noGrp="1"/>
          </p:cNvSpPr>
          <p:nvPr>
            <p:ph type="title"/>
          </p:nvPr>
        </p:nvSpPr>
        <p:spPr>
          <a:xfrm>
            <a:off x="277812" y="-35794"/>
            <a:ext cx="9525001" cy="756157"/>
          </a:xfrm>
          <a:prstGeom prst="rect">
            <a:avLst/>
          </a:prstGeom>
        </p:spPr>
        <p:txBody>
          <a:bodyPr/>
          <a:lstStyle/>
          <a:p>
            <a:r>
              <a:rPr lang="en-US" noProof="0" dirty="0"/>
              <a:t>Exercise 18 – uuCloud deployment</a:t>
            </a:r>
          </a:p>
        </p:txBody>
      </p:sp>
      <p:sp>
        <p:nvSpPr>
          <p:cNvPr id="678"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101</a:t>
            </a:fld>
            <a:endParaRPr/>
          </a:p>
        </p:txBody>
      </p:sp>
      <p:sp>
        <p:nvSpPr>
          <p:cNvPr id="679" name="Zástupný symbol pro obsah 2"/>
          <p:cNvSpPr txBox="1">
            <a:spLocks noGrp="1"/>
          </p:cNvSpPr>
          <p:nvPr>
            <p:ph type="body" idx="1"/>
          </p:nvPr>
        </p:nvSpPr>
        <p:spPr>
          <a:xfrm>
            <a:off x="47087" y="540271"/>
            <a:ext cx="10033538" cy="6480720"/>
          </a:xfrm>
          <a:prstGeom prst="rect">
            <a:avLst/>
          </a:prstGeom>
        </p:spPr>
        <p:txBody>
          <a:bodyPr>
            <a:normAutofit lnSpcReduction="10000"/>
          </a:bodyPr>
          <a:lstStyle/>
          <a:p>
            <a:r>
              <a:rPr lang="en-US" dirty="0"/>
              <a:t>Download the course attachment </a:t>
            </a:r>
            <a:r>
              <a:rPr lang="en-US" noProof="0" dirty="0" err="1"/>
              <a:t>uucloud-development.json</a:t>
            </a:r>
            <a:r>
              <a:rPr lang="en-US" noProof="0" dirty="0"/>
              <a:t> </a:t>
            </a:r>
            <a:br>
              <a:rPr lang="en-US" noProof="0" dirty="0"/>
            </a:br>
            <a:r>
              <a:rPr lang="en-US" noProof="0" dirty="0"/>
              <a:t>(add it to server/</a:t>
            </a:r>
            <a:r>
              <a:rPr lang="en-US" noProof="0" dirty="0" err="1"/>
              <a:t>env</a:t>
            </a:r>
            <a:r>
              <a:rPr lang="en-US" noProof="0" dirty="0"/>
              <a:t>/)</a:t>
            </a:r>
          </a:p>
          <a:p>
            <a:r>
              <a:rPr lang="en-US" dirty="0"/>
              <a:t>Modify the file according to the resources on the training portal</a:t>
            </a:r>
            <a:br>
              <a:rPr lang="en-US" dirty="0"/>
            </a:br>
            <a:r>
              <a:rPr lang="en-US" dirty="0"/>
              <a:t> </a:t>
            </a:r>
            <a:r>
              <a:rPr lang="en-US" b="1" noProof="0" dirty="0" err="1"/>
              <a:t>env</a:t>
            </a:r>
            <a:r>
              <a:rPr lang="en-US" b="1" noProof="0" dirty="0"/>
              <a:t>/</a:t>
            </a:r>
            <a:r>
              <a:rPr lang="en-US" b="1" noProof="0" dirty="0" err="1"/>
              <a:t>uucloud-development.json</a:t>
            </a:r>
            <a:endParaRPr lang="en-US" b="1" noProof="0" dirty="0"/>
          </a:p>
          <a:p>
            <a:pPr marL="863999" lvl="1" indent="-252000">
              <a:spcBef>
                <a:spcPts val="400"/>
              </a:spcBef>
              <a:buClr>
                <a:srgbClr val="323232"/>
              </a:buClr>
              <a:defRPr sz="2000" b="1"/>
            </a:pPr>
            <a:r>
              <a:rPr lang="en-US" noProof="0" dirty="0" err="1"/>
              <a:t>uuSubApp.code</a:t>
            </a:r>
            <a:r>
              <a:rPr lang="en-US" b="0" noProof="0" dirty="0"/>
              <a:t> – modify the code to include your identifier</a:t>
            </a:r>
            <a:br>
              <a:rPr lang="en-US" b="0" noProof="0" dirty="0"/>
            </a:br>
            <a:r>
              <a:rPr lang="en-US" b="0" noProof="0" dirty="0"/>
              <a:t>for example „TGA.JOKES</a:t>
            </a:r>
            <a:r>
              <a:rPr lang="en-US" b="0" noProof="0" dirty="0">
                <a:solidFill>
                  <a:srgbClr val="558ED5"/>
                </a:solidFill>
              </a:rPr>
              <a:t>124701</a:t>
            </a:r>
            <a:r>
              <a:rPr lang="en-US" b="0" noProof="0" dirty="0"/>
              <a:t>.MAING01" – so that everyone has a unique instance of the app. </a:t>
            </a:r>
            <a:r>
              <a:rPr lang="en-US" b="0" noProof="0" dirty="0">
                <a:solidFill>
                  <a:srgbClr val="C00000"/>
                </a:solidFill>
              </a:rPr>
              <a:t>No dashes</a:t>
            </a:r>
            <a:r>
              <a:rPr lang="en-US" b="0" noProof="0" dirty="0"/>
              <a:t> </a:t>
            </a:r>
            <a:r>
              <a:rPr lang="en-US" b="0" i="1" noProof="0" dirty="0">
                <a:solidFill>
                  <a:srgbClr val="000000"/>
                </a:solidFill>
              </a:rPr>
              <a:t>(will be part of the </a:t>
            </a:r>
            <a:r>
              <a:rPr lang="en-US" b="0" i="1" noProof="0" dirty="0" err="1">
                <a:solidFill>
                  <a:srgbClr val="000000"/>
                </a:solidFill>
              </a:rPr>
              <a:t>uri</a:t>
            </a:r>
            <a:r>
              <a:rPr lang="en-US" b="0" i="1" noProof="0" dirty="0">
                <a:solidFill>
                  <a:srgbClr val="000000"/>
                </a:solidFill>
              </a:rPr>
              <a:t>)</a:t>
            </a:r>
          </a:p>
          <a:p>
            <a:pPr marL="863999" lvl="1" indent="-252000">
              <a:spcBef>
                <a:spcPts val="400"/>
              </a:spcBef>
              <a:buClr>
                <a:srgbClr val="323232"/>
              </a:buClr>
              <a:defRPr sz="2000" b="1"/>
            </a:pPr>
            <a:r>
              <a:rPr lang="en-US" noProof="0" dirty="0" err="1"/>
              <a:t>uuSubAppInstance</a:t>
            </a:r>
            <a:r>
              <a:rPr lang="en-US" noProof="0" dirty="0"/>
              <a:t> – </a:t>
            </a:r>
            <a:r>
              <a:rPr lang="en-US" b="0" noProof="0" dirty="0"/>
              <a:t>fill in the following:</a:t>
            </a:r>
          </a:p>
          <a:p>
            <a:pPr marL="1331999" lvl="2" indent="-215999">
              <a:spcBef>
                <a:spcPts val="400"/>
              </a:spcBef>
              <a:buClr>
                <a:srgbClr val="878788"/>
              </a:buClr>
              <a:defRPr sz="1800"/>
            </a:pPr>
            <a:r>
              <a:rPr lang="en-US" noProof="0" dirty="0"/>
              <a:t>asid, </a:t>
            </a:r>
            <a:r>
              <a:rPr lang="en-US" noProof="0" dirty="0" err="1"/>
              <a:t>asidOwner</a:t>
            </a:r>
            <a:endParaRPr lang="en-US" noProof="0" dirty="0"/>
          </a:p>
          <a:p>
            <a:pPr marL="1331999" lvl="2" indent="-215999">
              <a:spcBef>
                <a:spcPts val="400"/>
              </a:spcBef>
              <a:buClr>
                <a:srgbClr val="878788"/>
              </a:buClr>
              <a:defRPr sz="1800"/>
            </a:pPr>
            <a:r>
              <a:rPr lang="en-US" noProof="0" dirty="0" err="1"/>
              <a:t>awidList.awid</a:t>
            </a:r>
            <a:r>
              <a:rPr lang="en-US" noProof="0" dirty="0"/>
              <a:t>, </a:t>
            </a:r>
            <a:r>
              <a:rPr lang="en-US" noProof="0" dirty="0" err="1"/>
              <a:t>awidList.awidOwner</a:t>
            </a:r>
            <a:endParaRPr lang="en-US" noProof="0" dirty="0"/>
          </a:p>
          <a:p>
            <a:pPr marL="1331999" lvl="2" indent="-215999">
              <a:spcBef>
                <a:spcPts val="400"/>
              </a:spcBef>
              <a:buClr>
                <a:srgbClr val="878788"/>
              </a:buClr>
              <a:defRPr sz="1800"/>
            </a:pPr>
            <a:r>
              <a:rPr lang="en-US" noProof="0" dirty="0" err="1"/>
              <a:t>Osid</a:t>
            </a:r>
            <a:r>
              <a:rPr lang="en-US" noProof="0" dirty="0"/>
              <a:t>, </a:t>
            </a:r>
            <a:r>
              <a:rPr lang="en-US" noProof="0" dirty="0" err="1"/>
              <a:t>bsid</a:t>
            </a:r>
            <a:endParaRPr lang="en-US" noProof="0" dirty="0"/>
          </a:p>
          <a:p>
            <a:r>
              <a:rPr lang="en-US" noProof="0" dirty="0"/>
              <a:t>Configure the path to the folder where </a:t>
            </a:r>
            <a:r>
              <a:rPr lang="en-US" noProof="0" dirty="0" err="1"/>
              <a:t>uuAppBox</a:t>
            </a:r>
            <a:r>
              <a:rPr lang="en-US" noProof="0" dirty="0"/>
              <a:t> should be created</a:t>
            </a:r>
          </a:p>
          <a:p>
            <a:pPr marL="863999" lvl="1" indent="-252000">
              <a:spcBef>
                <a:spcPts val="400"/>
              </a:spcBef>
              <a:buClr>
                <a:srgbClr val="323232"/>
              </a:buClr>
              <a:defRPr sz="2000" b="1"/>
            </a:pPr>
            <a:r>
              <a:rPr lang="en-US" noProof="0" dirty="0" err="1"/>
              <a:t>uuapp.json</a:t>
            </a:r>
            <a:r>
              <a:rPr lang="en-US" noProof="0" dirty="0"/>
              <a:t> =&gt;</a:t>
            </a:r>
            <a:r>
              <a:rPr lang="en-US" b="0" noProof="0" dirty="0"/>
              <a:t> </a:t>
            </a:r>
            <a:r>
              <a:rPr lang="en-US" noProof="0" dirty="0" err="1"/>
              <a:t>appBoxLocationUri</a:t>
            </a:r>
            <a:r>
              <a:rPr lang="en-US" b="0" noProof="0" dirty="0"/>
              <a:t>: "ues:TGA-BT:UAD201911-01/</a:t>
            </a:r>
            <a:r>
              <a:rPr lang="en-US" b="0" noProof="0" dirty="0">
                <a:solidFill>
                  <a:srgbClr val="558ED5"/>
                </a:solidFill>
              </a:rPr>
              <a:t>12-470-1</a:t>
            </a:r>
            <a:r>
              <a:rPr lang="en-US" b="0" noProof="0" dirty="0"/>
              <a:t>„</a:t>
            </a:r>
          </a:p>
          <a:p>
            <a:pPr marL="863999" lvl="1" indent="-252000">
              <a:spcBef>
                <a:spcPts val="400"/>
              </a:spcBef>
              <a:buClr>
                <a:srgbClr val="323232"/>
              </a:buClr>
              <a:defRPr sz="2000"/>
            </a:pPr>
            <a:r>
              <a:rPr lang="en-US" noProof="0" dirty="0"/>
              <a:t>+ Change the project version </a:t>
            </a:r>
            <a:r>
              <a:rPr lang="en-US" b="1" noProof="0" dirty="0" err="1"/>
              <a:t>x.x.x</a:t>
            </a:r>
            <a:r>
              <a:rPr lang="en-US" b="1" noProof="0" dirty="0"/>
              <a:t>-dev </a:t>
            </a:r>
            <a:r>
              <a:rPr lang="en-US" noProof="0" dirty="0"/>
              <a:t>(to ensure a possible redeploy with the same version)</a:t>
            </a:r>
            <a:endParaRPr lang="en-US" b="1" noProof="0" dirty="0"/>
          </a:p>
          <a:p>
            <a:endParaRPr lang="en-US" sz="2000" b="1" noProof="0" dirty="0"/>
          </a:p>
          <a:p>
            <a:r>
              <a:rPr lang="en-US" dirty="0"/>
              <a:t>Run deploy: </a:t>
            </a:r>
            <a:r>
              <a:rPr lang="en-US" b="1" noProof="0" dirty="0" err="1"/>
              <a:t>npm</a:t>
            </a:r>
            <a:r>
              <a:rPr lang="en-US" b="1" noProof="0" dirty="0"/>
              <a:t> run deploy</a:t>
            </a:r>
            <a:r>
              <a:rPr lang="en-US" sz="2000" noProof="0" dirty="0"/>
              <a:t> </a:t>
            </a:r>
            <a:r>
              <a:rPr lang="en-US" sz="2000" dirty="0"/>
              <a:t>(eventually these scripts: </a:t>
            </a:r>
            <a:r>
              <a:rPr lang="en-US" sz="2000" noProof="0" dirty="0"/>
              <a:t>package, </a:t>
            </a:r>
            <a:r>
              <a:rPr lang="en-US" sz="2000" noProof="0" dirty="0" err="1"/>
              <a:t>uuAppBox</a:t>
            </a:r>
            <a:r>
              <a:rPr lang="en-US" sz="2000" noProof="0" dirty="0"/>
              <a:t>, </a:t>
            </a:r>
            <a:r>
              <a:rPr lang="en-US" sz="2000" noProof="0" dirty="0" err="1"/>
              <a:t>uuCloudDeploy</a:t>
            </a:r>
            <a:r>
              <a:rPr lang="en-US" sz="2000" noProof="0" dirty="0"/>
              <a:t>, </a:t>
            </a:r>
            <a:r>
              <a:rPr lang="en-US" sz="2000" noProof="0" dirty="0" err="1"/>
              <a:t>uuCloudShare</a:t>
            </a:r>
            <a:r>
              <a:rPr lang="en-US" sz="2000" noProof="0" dirty="0"/>
              <a:t>)</a:t>
            </a:r>
          </a:p>
          <a:p>
            <a:pPr marL="0" indent="72000">
              <a:buSzTx/>
              <a:buFont typeface="Wingdings"/>
              <a:buNone/>
            </a:pPr>
            <a:r>
              <a:rPr lang="en-US" noProof="0" dirty="0"/>
              <a:t>&gt; </a:t>
            </a:r>
            <a:r>
              <a:rPr lang="en-US" b="1" noProof="0" dirty="0">
                <a:solidFill>
                  <a:srgbClr val="92D050"/>
                </a:solidFill>
              </a:rPr>
              <a:t>https://uuos9.plus4u.net/</a:t>
            </a:r>
            <a:r>
              <a:rPr lang="en-US" b="1" noProof="0" dirty="0" err="1">
                <a:solidFill>
                  <a:srgbClr val="92D050"/>
                </a:solidFill>
              </a:rPr>
              <a:t>tga</a:t>
            </a:r>
            <a:r>
              <a:rPr lang="en-US" b="1" noProof="0" dirty="0">
                <a:solidFill>
                  <a:srgbClr val="92D050"/>
                </a:solidFill>
              </a:rPr>
              <a:t>-jokes</a:t>
            </a:r>
            <a:r>
              <a:rPr lang="en-US" b="1" noProof="0" dirty="0">
                <a:solidFill>
                  <a:srgbClr val="558ED5"/>
                </a:solidFill>
              </a:rPr>
              <a:t>&lt;uuIdentity&gt;</a:t>
            </a:r>
            <a:r>
              <a:rPr lang="en-US" b="1" noProof="0" dirty="0">
                <a:solidFill>
                  <a:srgbClr val="92D050"/>
                </a:solidFill>
              </a:rPr>
              <a:t>-maing01/</a:t>
            </a:r>
            <a:r>
              <a:rPr lang="en-US" b="1" noProof="0" dirty="0">
                <a:solidFill>
                  <a:srgbClr val="558ED5"/>
                </a:solidFill>
              </a:rPr>
              <a:t>&lt;awid&gt;</a:t>
            </a:r>
            <a:r>
              <a:rPr lang="en-US" b="1" noProof="0" dirty="0">
                <a:solidFill>
                  <a:srgbClr val="92D050"/>
                </a:solidFill>
              </a:rPr>
              <a:t>/</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82" name="Nadpis 1"/>
          <p:cNvSpPr txBox="1">
            <a:spLocks noGrp="1"/>
          </p:cNvSpPr>
          <p:nvPr>
            <p:ph type="title"/>
          </p:nvPr>
        </p:nvSpPr>
        <p:spPr>
          <a:xfrm>
            <a:off x="277812" y="288171"/>
            <a:ext cx="9525001" cy="756157"/>
          </a:xfrm>
          <a:prstGeom prst="rect">
            <a:avLst/>
          </a:prstGeom>
        </p:spPr>
        <p:txBody>
          <a:bodyPr/>
          <a:lstStyle/>
          <a:p>
            <a:r>
              <a:rPr lang="en-US" noProof="0" dirty="0"/>
              <a:t>Exercise 19 - </a:t>
            </a:r>
            <a:r>
              <a:rPr lang="en-US" noProof="0" dirty="0" err="1"/>
              <a:t>uuJokes</a:t>
            </a:r>
            <a:endParaRPr lang="en-US" noProof="0" dirty="0"/>
          </a:p>
        </p:txBody>
      </p:sp>
      <p:sp>
        <p:nvSpPr>
          <p:cNvPr id="683" name="Zástupný symbol pro číslo snímku 4"/>
          <p:cNvSpPr txBox="1">
            <a:spLocks noGrp="1"/>
          </p:cNvSpPr>
          <p:nvPr>
            <p:ph type="sldNum" sz="quarter" idx="2"/>
          </p:nvPr>
        </p:nvSpPr>
        <p:spPr>
          <a:xfrm>
            <a:off x="9694915" y="7294735"/>
            <a:ext cx="346579"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102</a:t>
            </a:fld>
            <a:endParaRPr/>
          </a:p>
        </p:txBody>
      </p:sp>
      <p:sp>
        <p:nvSpPr>
          <p:cNvPr id="684" name="Zástupný symbol pro obsah 2"/>
          <p:cNvSpPr txBox="1">
            <a:spLocks noGrp="1"/>
          </p:cNvSpPr>
          <p:nvPr>
            <p:ph type="body" idx="1"/>
          </p:nvPr>
        </p:nvSpPr>
        <p:spPr>
          <a:xfrm>
            <a:off x="277813" y="1195387"/>
            <a:ext cx="9525001" cy="5826126"/>
          </a:xfrm>
          <a:prstGeom prst="rect">
            <a:avLst/>
          </a:prstGeom>
        </p:spPr>
        <p:txBody>
          <a:bodyPr/>
          <a:lstStyle/>
          <a:p>
            <a:r>
              <a:rPr lang="en-US" dirty="0"/>
              <a:t>Discover the design of </a:t>
            </a:r>
            <a:r>
              <a:rPr lang="en-US" dirty="0" err="1"/>
              <a:t>uuJokes</a:t>
            </a:r>
            <a:endParaRPr lang="en-US" noProof="0" dirty="0"/>
          </a:p>
          <a:p>
            <a:pPr marL="863999" lvl="1" indent="-252000">
              <a:spcBef>
                <a:spcPts val="400"/>
              </a:spcBef>
              <a:buClr>
                <a:srgbClr val="323232"/>
              </a:buClr>
              <a:defRPr sz="2000">
                <a:solidFill>
                  <a:srgbClr val="00CC00"/>
                </a:solidFill>
              </a:defRPr>
            </a:pPr>
            <a:r>
              <a:rPr lang="en-US" noProof="0" dirty="0"/>
              <a:t>Helpdesk | </a:t>
            </a:r>
            <a:r>
              <a:rPr lang="en-US" noProof="0" dirty="0" err="1"/>
              <a:t>uuKnowledgeBase</a:t>
            </a:r>
            <a:r>
              <a:rPr lang="en-US" noProof="0" dirty="0"/>
              <a:t> | Design uuJokesg01</a:t>
            </a:r>
          </a:p>
          <a:p>
            <a:pPr marL="863999" lvl="1" indent="-252000">
              <a:spcBef>
                <a:spcPts val="400"/>
              </a:spcBef>
              <a:buClr>
                <a:srgbClr val="323232"/>
              </a:buClr>
              <a:defRPr sz="2000"/>
            </a:pPr>
            <a:endParaRPr lang="en-US" noProof="0" dirty="0"/>
          </a:p>
          <a:p>
            <a:r>
              <a:rPr lang="en-US" dirty="0"/>
              <a:t>What would you implement first?</a:t>
            </a:r>
            <a:endParaRPr lang="en-US" noProof="0" dirty="0"/>
          </a:p>
          <a:p>
            <a:r>
              <a:rPr lang="en-US" dirty="0"/>
              <a:t>Implement 2 chosen use cases</a:t>
            </a:r>
            <a:endParaRPr lang="en-US" noProof="0" dirty="0"/>
          </a:p>
          <a:p>
            <a:pPr marL="863999" lvl="1" indent="-252000">
              <a:spcBef>
                <a:spcPts val="400"/>
              </a:spcBef>
              <a:buClr>
                <a:srgbClr val="323232"/>
              </a:buClr>
              <a:defRPr sz="2000"/>
            </a:pPr>
            <a:r>
              <a:rPr lang="en-US" noProof="0" dirty="0"/>
              <a:t>All layers </a:t>
            </a:r>
          </a:p>
          <a:p>
            <a:pPr marL="1331999" lvl="2" indent="-215999">
              <a:spcBef>
                <a:spcPts val="400"/>
              </a:spcBef>
              <a:buClr>
                <a:srgbClr val="878788"/>
              </a:buClr>
              <a:defRPr sz="1800"/>
            </a:pPr>
            <a:r>
              <a:rPr lang="en-US" noProof="0" dirty="0"/>
              <a:t>Controller</a:t>
            </a:r>
          </a:p>
          <a:p>
            <a:pPr marL="1331999" lvl="2" indent="-215999">
              <a:spcBef>
                <a:spcPts val="400"/>
              </a:spcBef>
              <a:buClr>
                <a:srgbClr val="878788"/>
              </a:buClr>
              <a:defRPr sz="1800"/>
            </a:pPr>
            <a:r>
              <a:rPr lang="en-US" noProof="0" dirty="0" err="1"/>
              <a:t>Abl</a:t>
            </a:r>
            <a:endParaRPr lang="en-US" noProof="0" dirty="0"/>
          </a:p>
          <a:p>
            <a:pPr marL="1331999" lvl="2" indent="-215999">
              <a:spcBef>
                <a:spcPts val="400"/>
              </a:spcBef>
              <a:buClr>
                <a:srgbClr val="878788"/>
              </a:buClr>
              <a:defRPr sz="1800"/>
            </a:pPr>
            <a:r>
              <a:rPr lang="en-US" noProof="0" dirty="0"/>
              <a:t>DAO</a:t>
            </a:r>
          </a:p>
          <a:p>
            <a:pPr marL="863999" lvl="1" indent="-252000">
              <a:spcBef>
                <a:spcPts val="400"/>
              </a:spcBef>
              <a:buClr>
                <a:srgbClr val="323232"/>
              </a:buClr>
              <a:defRPr sz="2000"/>
            </a:pPr>
            <a:r>
              <a:rPr lang="en-US" dirty="0"/>
              <a:t>Do not forget to implement validation, Error Handling, all alternative scenarios and tests</a:t>
            </a:r>
            <a:endParaRPr lang="en-US" noProof="0" dirty="0"/>
          </a:p>
          <a:p>
            <a:r>
              <a:rPr lang="en-US" dirty="0"/>
              <a:t>Compare your implementation with the real one</a:t>
            </a:r>
            <a:br>
              <a:rPr lang="en-US" dirty="0"/>
            </a:br>
            <a:r>
              <a:rPr lang="en-US" dirty="0"/>
              <a:t>related </a:t>
            </a:r>
            <a:r>
              <a:rPr lang="en-US" dirty="0" err="1"/>
              <a:t>git</a:t>
            </a:r>
            <a:r>
              <a:rPr lang="en-US" dirty="0"/>
              <a:t> referred to in the design</a:t>
            </a:r>
            <a:endParaRPr lang="en-US" noProof="0" dirty="0"/>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Zástupný symbol pro zápatí 1"/>
          <p:cNvSpPr txBox="1"/>
          <p:nvPr/>
        </p:nvSpPr>
        <p:spPr>
          <a:xfrm>
            <a:off x="6453187" y="7319285"/>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51" name="Nadpis 1"/>
          <p:cNvSpPr txBox="1">
            <a:spLocks noGrp="1"/>
          </p:cNvSpPr>
          <p:nvPr>
            <p:ph type="title"/>
          </p:nvPr>
        </p:nvSpPr>
        <p:spPr>
          <a:xfrm>
            <a:off x="277812" y="288171"/>
            <a:ext cx="9525001" cy="756157"/>
          </a:xfrm>
          <a:prstGeom prst="rect">
            <a:avLst/>
          </a:prstGeom>
        </p:spPr>
        <p:txBody>
          <a:bodyPr>
            <a:normAutofit fontScale="90000"/>
          </a:bodyPr>
          <a:lstStyle/>
          <a:p>
            <a:pPr defTabSz="564448">
              <a:defRPr sz="2240"/>
            </a:pPr>
            <a:r>
              <a:rPr lang="en-US" noProof="0" dirty="0"/>
              <a:t>uuAppServer structure</a:t>
            </a:r>
            <a:br>
              <a:rPr lang="en-US" noProof="0" dirty="0"/>
            </a:br>
            <a:endParaRPr lang="en-US" noProof="0" dirty="0"/>
          </a:p>
        </p:txBody>
      </p:sp>
      <p:sp>
        <p:nvSpPr>
          <p:cNvPr id="152"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12" y="666248"/>
            <a:ext cx="8678619" cy="6203823"/>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uuAppServer logical layers </a:t>
            </a:r>
            <a:br>
              <a:rPr lang="en-US"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907" y="666249"/>
            <a:ext cx="7940812" cy="6545686"/>
          </a:xfrm>
          <a:prstGeom prst="rect">
            <a:avLst/>
          </a:prstGeom>
        </p:spPr>
      </p:pic>
    </p:spTree>
    <p:extLst>
      <p:ext uri="{BB962C8B-B14F-4D97-AF65-F5344CB8AC3E}">
        <p14:creationId xmlns:p14="http://schemas.microsoft.com/office/powerpoint/2010/main" val="213978576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56" name="Nadpis 1"/>
          <p:cNvSpPr txBox="1">
            <a:spLocks noGrp="1"/>
          </p:cNvSpPr>
          <p:nvPr>
            <p:ph type="title"/>
          </p:nvPr>
        </p:nvSpPr>
        <p:spPr>
          <a:xfrm>
            <a:off x="277812" y="288171"/>
            <a:ext cx="9525001" cy="756157"/>
          </a:xfrm>
          <a:prstGeom prst="rect">
            <a:avLst/>
          </a:prstGeom>
        </p:spPr>
        <p:txBody>
          <a:bodyPr/>
          <a:lstStyle/>
          <a:p>
            <a:r>
              <a:rPr lang="en-US" noProof="0" dirty="0"/>
              <a:t>uuAppServer libraries</a:t>
            </a:r>
          </a:p>
        </p:txBody>
      </p:sp>
      <p:sp>
        <p:nvSpPr>
          <p:cNvPr id="157" name="Zástupný symbol pro číslo snímku 4"/>
          <p:cNvSpPr txBox="1">
            <a:spLocks noGrp="1"/>
          </p:cNvSpPr>
          <p:nvPr>
            <p:ph type="sldNum" sz="quarter" idx="2"/>
          </p:nvPr>
        </p:nvSpPr>
        <p:spPr>
          <a:xfrm>
            <a:off x="9780318" y="7294735"/>
            <a:ext cx="261176"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13</a:t>
            </a:fld>
            <a:endParaRPr/>
          </a:p>
        </p:txBody>
      </p:sp>
      <p:sp>
        <p:nvSpPr>
          <p:cNvPr id="158" name="Zástupný symbol pro obsah 3"/>
          <p:cNvSpPr txBox="1">
            <a:spLocks noGrp="1"/>
          </p:cNvSpPr>
          <p:nvPr>
            <p:ph type="body" idx="1"/>
          </p:nvPr>
        </p:nvSpPr>
        <p:spPr>
          <a:xfrm>
            <a:off x="359791" y="1195200"/>
            <a:ext cx="9450959" cy="5819776"/>
          </a:xfrm>
          <a:prstGeom prst="rect">
            <a:avLst/>
          </a:prstGeom>
        </p:spPr>
        <p:txBody>
          <a:bodyPr>
            <a:normAutofit lnSpcReduction="10000"/>
          </a:bodyPr>
          <a:lstStyle/>
          <a:p>
            <a:r>
              <a:rPr lang="en-US" dirty="0"/>
              <a:t>standard libraries that are delivered as part of the uuAppServer</a:t>
            </a:r>
          </a:p>
          <a:p>
            <a:endParaRPr lang="en-US" dirty="0"/>
          </a:p>
          <a:p>
            <a:r>
              <a:rPr lang="en-US" b="1" dirty="0"/>
              <a:t>uuAppWorkspace</a:t>
            </a:r>
            <a:r>
              <a:rPr lang="en-US" dirty="0"/>
              <a:t> - authorization declared by application profiles in </a:t>
            </a:r>
            <a:r>
              <a:rPr lang="en-US" dirty="0" err="1"/>
              <a:t>profiles.json</a:t>
            </a:r>
            <a:endParaRPr lang="en-US" dirty="0"/>
          </a:p>
          <a:p>
            <a:r>
              <a:rPr lang="en-US" b="1" dirty="0"/>
              <a:t>uuAppObjectStore</a:t>
            </a:r>
            <a:r>
              <a:rPr lang="en-US" dirty="0"/>
              <a:t> - persistence of structured data declared through </a:t>
            </a:r>
            <a:r>
              <a:rPr lang="en-US" dirty="0" err="1"/>
              <a:t>persistence.json</a:t>
            </a:r>
            <a:endParaRPr lang="en-US" dirty="0"/>
          </a:p>
          <a:p>
            <a:r>
              <a:rPr lang="en-US" b="1" dirty="0"/>
              <a:t>uuAppBinaryStore</a:t>
            </a:r>
            <a:r>
              <a:rPr lang="en-US" dirty="0"/>
              <a:t> - persistence of unstructured data declared through </a:t>
            </a:r>
            <a:r>
              <a:rPr lang="en-US" dirty="0" err="1"/>
              <a:t>persistence.json</a:t>
            </a:r>
            <a:endParaRPr lang="en-US" dirty="0"/>
          </a:p>
          <a:p>
            <a:r>
              <a:rPr lang="en-US" b="1" dirty="0"/>
              <a:t>uuAppAuditLog</a:t>
            </a:r>
            <a:r>
              <a:rPr lang="en-US" dirty="0"/>
              <a:t> - library for </a:t>
            </a:r>
            <a:r>
              <a:rPr lang="en-US" dirty="0" err="1"/>
              <a:t>uuUC</a:t>
            </a:r>
            <a:r>
              <a:rPr lang="en-US" dirty="0"/>
              <a:t> logging</a:t>
            </a:r>
          </a:p>
          <a:p>
            <a:r>
              <a:rPr lang="en-US" b="1" dirty="0" err="1"/>
              <a:t>uuAppStats</a:t>
            </a:r>
            <a:r>
              <a:rPr lang="en-US" dirty="0"/>
              <a:t> - library collecting data from uuAuditLog and </a:t>
            </a:r>
            <a:r>
              <a:rPr lang="en-US" b="1" dirty="0"/>
              <a:t>uuAppWorkspace</a:t>
            </a:r>
            <a:r>
              <a:rPr lang="en-US" dirty="0"/>
              <a:t> – </a:t>
            </a:r>
            <a:r>
              <a:rPr lang="en-US" dirty="0" err="1"/>
              <a:t>dataStoreStats</a:t>
            </a:r>
            <a:endParaRPr lang="en-US" dirty="0"/>
          </a:p>
          <a:p>
            <a:r>
              <a:rPr lang="en-US" b="1" noProof="0" dirty="0" err="1"/>
              <a:t>uuAppDevkit</a:t>
            </a:r>
            <a:r>
              <a:rPr lang="en-US" b="0" noProof="0" dirty="0"/>
              <a:t> – provides set of tools to support development</a:t>
            </a:r>
          </a:p>
          <a:p>
            <a:r>
              <a:rPr lang="en-US" b="1" noProof="0" dirty="0"/>
              <a:t>uuAppTelemetry</a:t>
            </a:r>
            <a:r>
              <a:rPr lang="en-US" b="0" noProof="0" dirty="0"/>
              <a:t> - </a:t>
            </a:r>
            <a:r>
              <a:rPr lang="en-US" dirty="0"/>
              <a:t>library to work with telemetry data</a:t>
            </a:r>
            <a:endParaRPr lang="en-US" b="0" noProof="0" dirty="0"/>
          </a:p>
          <a:p>
            <a:r>
              <a:rPr lang="en-US" b="1" noProof="0" dirty="0" err="1"/>
              <a:t>uuAppMessageBroker</a:t>
            </a:r>
            <a:r>
              <a:rPr lang="en-US" b="0" noProof="0" dirty="0"/>
              <a:t> – provides uniform interface for messaging</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68" name="Nadpis 1"/>
          <p:cNvSpPr txBox="1">
            <a:spLocks noGrp="1"/>
          </p:cNvSpPr>
          <p:nvPr>
            <p:ph type="title"/>
          </p:nvPr>
        </p:nvSpPr>
        <p:spPr>
          <a:xfrm>
            <a:off x="277812" y="288171"/>
            <a:ext cx="9525001" cy="756157"/>
          </a:xfrm>
          <a:prstGeom prst="rect">
            <a:avLst/>
          </a:prstGeom>
        </p:spPr>
        <p:txBody>
          <a:bodyPr/>
          <a:lstStyle/>
          <a:p>
            <a:r>
              <a:rPr lang="en-US" noProof="0" dirty="0"/>
              <a:t>Documentation</a:t>
            </a:r>
          </a:p>
        </p:txBody>
      </p:sp>
      <p:sp>
        <p:nvSpPr>
          <p:cNvPr id="169"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14</a:t>
            </a:fld>
            <a:endParaRPr/>
          </a:p>
        </p:txBody>
      </p:sp>
      <p:sp>
        <p:nvSpPr>
          <p:cNvPr id="170" name="Zástupný symbol pro obsah 3"/>
          <p:cNvSpPr txBox="1">
            <a:spLocks noGrp="1"/>
          </p:cNvSpPr>
          <p:nvPr>
            <p:ph type="body" idx="1"/>
          </p:nvPr>
        </p:nvSpPr>
        <p:spPr>
          <a:xfrm>
            <a:off x="359791" y="1195200"/>
            <a:ext cx="9450959" cy="5819776"/>
          </a:xfrm>
          <a:prstGeom prst="rect">
            <a:avLst/>
          </a:prstGeom>
        </p:spPr>
        <p:txBody>
          <a:bodyPr/>
          <a:lstStyle/>
          <a:p>
            <a:r>
              <a:rPr lang="en-US" dirty="0"/>
              <a:t>Technologically independent documentation of </a:t>
            </a:r>
            <a:r>
              <a:rPr lang="en-US" noProof="0" dirty="0"/>
              <a:t>uuAppg01Server</a:t>
            </a:r>
          </a:p>
          <a:p>
            <a:pPr marL="863999" lvl="1" indent="-252000">
              <a:spcBef>
                <a:spcPts val="400"/>
              </a:spcBef>
              <a:buClr>
                <a:srgbClr val="323232"/>
              </a:buClr>
              <a:defRPr sz="2000"/>
            </a:pPr>
            <a:r>
              <a:rPr lang="en-US" noProof="0" dirty="0"/>
              <a:t>Helpdesk | </a:t>
            </a:r>
            <a:r>
              <a:rPr lang="en-US" noProof="0" dirty="0" err="1"/>
              <a:t>uuKnowledgeBase</a:t>
            </a:r>
            <a:r>
              <a:rPr lang="en-US" noProof="0" dirty="0"/>
              <a:t> </a:t>
            </a:r>
            <a:r>
              <a:rPr lang="en-US" dirty="0"/>
              <a:t>| Application Server </a:t>
            </a:r>
            <a:r>
              <a:rPr lang="en-US" noProof="0" dirty="0"/>
              <a:t>| </a:t>
            </a:r>
            <a:r>
              <a:rPr lang="en-US" b="1" noProof="0" dirty="0"/>
              <a:t>uuAppg01Server</a:t>
            </a:r>
          </a:p>
          <a:p>
            <a:r>
              <a:rPr lang="en-US" noProof="0" dirty="0"/>
              <a:t>Documentation of uuAppServer </a:t>
            </a:r>
            <a:r>
              <a:rPr lang="en-US" noProof="0" dirty="0" err="1"/>
              <a:t>Node.js</a:t>
            </a:r>
            <a:r>
              <a:rPr lang="en-US" noProof="0" dirty="0"/>
              <a:t> </a:t>
            </a:r>
          </a:p>
          <a:p>
            <a:pPr marL="863999" lvl="1" indent="-252000">
              <a:spcBef>
                <a:spcPts val="400"/>
              </a:spcBef>
              <a:buClr>
                <a:srgbClr val="323232"/>
              </a:buClr>
              <a:defRPr sz="2000"/>
            </a:pPr>
            <a:r>
              <a:rPr lang="en-US" noProof="0" dirty="0"/>
              <a:t>Helpdesk | </a:t>
            </a:r>
            <a:r>
              <a:rPr lang="en-US" noProof="0" dirty="0" err="1"/>
              <a:t>uuKnowledgeBase</a:t>
            </a:r>
            <a:r>
              <a:rPr lang="en-US" noProof="0" dirty="0"/>
              <a:t> </a:t>
            </a:r>
            <a:r>
              <a:rPr lang="en-US" dirty="0"/>
              <a:t>| Application Server </a:t>
            </a:r>
            <a:r>
              <a:rPr lang="en-US" noProof="0" dirty="0"/>
              <a:t>| </a:t>
            </a:r>
            <a:r>
              <a:rPr lang="en-US" b="1" noProof="0" dirty="0"/>
              <a:t>uuAppg01Server - </a:t>
            </a:r>
            <a:r>
              <a:rPr lang="en-US" b="1" noProof="0" dirty="0" err="1"/>
              <a:t>NodeJS</a:t>
            </a:r>
            <a:endParaRPr lang="en-US" b="1" noProof="0" dirty="0"/>
          </a:p>
          <a:p>
            <a:endParaRPr lang="en-US" sz="2000" b="1" noProof="0" dirty="0"/>
          </a:p>
          <a:p>
            <a:r>
              <a:rPr lang="en-US" noProof="0" dirty="0"/>
              <a:t>Structure</a:t>
            </a:r>
          </a:p>
          <a:p>
            <a:pPr marL="863999" lvl="1" indent="-252000">
              <a:spcBef>
                <a:spcPts val="400"/>
              </a:spcBef>
              <a:buClr>
                <a:srgbClr val="323232"/>
              </a:buClr>
              <a:defRPr sz="2000"/>
            </a:pPr>
            <a:r>
              <a:rPr lang="en-US" noProof="0" dirty="0"/>
              <a:t>Get Started – Essential Examples</a:t>
            </a:r>
          </a:p>
          <a:p>
            <a:pPr marL="863999" lvl="1" indent="-252000">
              <a:spcBef>
                <a:spcPts val="400"/>
              </a:spcBef>
              <a:buClr>
                <a:srgbClr val="323232"/>
              </a:buClr>
              <a:defRPr sz="2000"/>
            </a:pPr>
            <a:r>
              <a:rPr lang="en-US" noProof="0" dirty="0"/>
              <a:t>Deployment, Operation</a:t>
            </a:r>
          </a:p>
          <a:p>
            <a:pPr marL="863999" lvl="1" indent="-252000">
              <a:spcBef>
                <a:spcPts val="400"/>
              </a:spcBef>
              <a:buClr>
                <a:srgbClr val="323232"/>
              </a:buClr>
              <a:defRPr sz="2000"/>
            </a:pPr>
            <a:r>
              <a:rPr lang="en-US" noProof="0" dirty="0"/>
              <a:t>Development Environment</a:t>
            </a:r>
          </a:p>
          <a:p>
            <a:pPr marL="863999" lvl="1" indent="-252000">
              <a:spcBef>
                <a:spcPts val="400"/>
              </a:spcBef>
              <a:buClr>
                <a:srgbClr val="323232"/>
              </a:buClr>
              <a:defRPr sz="2000"/>
            </a:pPr>
            <a:r>
              <a:rPr lang="en-US" noProof="0" dirty="0" err="1"/>
              <a:t>HowTo</a:t>
            </a:r>
            <a:endParaRPr lang="en-US" noProof="0" dirty="0"/>
          </a:p>
          <a:p>
            <a:pPr marL="863999" lvl="1" indent="-252000">
              <a:spcBef>
                <a:spcPts val="400"/>
              </a:spcBef>
              <a:buClr>
                <a:srgbClr val="323232"/>
              </a:buClr>
              <a:defRPr sz="2000"/>
            </a:pPr>
            <a:r>
              <a:rPr lang="en-US" noProof="0" dirty="0"/>
              <a:t>Components</a:t>
            </a:r>
          </a:p>
          <a:p>
            <a:pPr marL="863999" lvl="1" indent="-252000">
              <a:spcBef>
                <a:spcPts val="400"/>
              </a:spcBef>
              <a:buClr>
                <a:srgbClr val="323232"/>
              </a:buClr>
              <a:defRPr sz="2000"/>
            </a:pPr>
            <a:r>
              <a:rPr lang="en-US" noProof="0" dirty="0"/>
              <a:t>Release Notes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73" name="Nadpis 1"/>
          <p:cNvSpPr txBox="1">
            <a:spLocks noGrp="1"/>
          </p:cNvSpPr>
          <p:nvPr>
            <p:ph type="title"/>
          </p:nvPr>
        </p:nvSpPr>
        <p:spPr>
          <a:xfrm>
            <a:off x="277812" y="288171"/>
            <a:ext cx="9525001" cy="756157"/>
          </a:xfrm>
          <a:prstGeom prst="rect">
            <a:avLst/>
          </a:prstGeom>
        </p:spPr>
        <p:txBody>
          <a:bodyPr>
            <a:normAutofit/>
          </a:bodyPr>
          <a:lstStyle/>
          <a:p>
            <a:r>
              <a:rPr lang="en-US" noProof="0" dirty="0"/>
              <a:t>Exercise 0 – Preparing environment</a:t>
            </a:r>
          </a:p>
        </p:txBody>
      </p:sp>
      <p:sp>
        <p:nvSpPr>
          <p:cNvPr id="174" name="Zástupný symbol pro obsah 2"/>
          <p:cNvSpPr txBox="1">
            <a:spLocks noGrp="1"/>
          </p:cNvSpPr>
          <p:nvPr>
            <p:ph type="body" idx="1"/>
          </p:nvPr>
        </p:nvSpPr>
        <p:spPr>
          <a:xfrm>
            <a:off x="277199" y="1195200"/>
            <a:ext cx="9299618" cy="5819776"/>
          </a:xfrm>
          <a:prstGeom prst="rect">
            <a:avLst/>
          </a:prstGeom>
        </p:spPr>
        <p:txBody>
          <a:bodyPr>
            <a:normAutofit lnSpcReduction="10000"/>
          </a:bodyPr>
          <a:lstStyle/>
          <a:p>
            <a:r>
              <a:rPr lang="en-US" dirty="0"/>
              <a:t>Prepare a development environment for </a:t>
            </a:r>
            <a:r>
              <a:rPr lang="en-US" noProof="0" dirty="0"/>
              <a:t>uuAppServer - </a:t>
            </a:r>
            <a:r>
              <a:rPr lang="en-US" noProof="0" dirty="0" err="1"/>
              <a:t>Node.js</a:t>
            </a:r>
            <a:r>
              <a:rPr lang="en-US" noProof="0" dirty="0"/>
              <a:t> </a:t>
            </a:r>
            <a:r>
              <a:rPr lang="en-US" sz="2000" noProof="0" dirty="0">
                <a:solidFill>
                  <a:srgbClr val="00CC00"/>
                </a:solidFill>
              </a:rPr>
              <a:t>Documentation</a:t>
            </a:r>
            <a:r>
              <a:rPr lang="en-US" noProof="0" dirty="0">
                <a:solidFill>
                  <a:srgbClr val="00CC00"/>
                </a:solidFill>
              </a:rPr>
              <a:t> </a:t>
            </a:r>
            <a:r>
              <a:rPr lang="en-US" sz="2000" noProof="0" dirty="0">
                <a:solidFill>
                  <a:srgbClr val="00CC00"/>
                </a:solidFill>
              </a:rPr>
              <a:t>|</a:t>
            </a:r>
            <a:r>
              <a:rPr lang="en-US" noProof="0" dirty="0">
                <a:solidFill>
                  <a:srgbClr val="00CC00"/>
                </a:solidFill>
              </a:rPr>
              <a:t> </a:t>
            </a:r>
            <a:r>
              <a:rPr lang="en-US" sz="2000" noProof="0" dirty="0">
                <a:solidFill>
                  <a:srgbClr val="00CC00"/>
                </a:solidFill>
              </a:rPr>
              <a:t>Development Environment | Preparing Environment</a:t>
            </a:r>
            <a:r>
              <a:rPr lang="en-US" sz="2000" noProof="0" dirty="0">
                <a:solidFill>
                  <a:srgbClr val="0070C0"/>
                </a:solidFill>
              </a:rPr>
              <a:t> </a:t>
            </a:r>
          </a:p>
          <a:p>
            <a:pPr marL="863999" lvl="1" indent="-252000">
              <a:spcBef>
                <a:spcPts val="400"/>
              </a:spcBef>
              <a:buClr>
                <a:srgbClr val="323232"/>
              </a:buClr>
              <a:defRPr sz="2000"/>
            </a:pPr>
            <a:r>
              <a:rPr lang="en-US" noProof="0" dirty="0"/>
              <a:t>Installation of </a:t>
            </a:r>
            <a:r>
              <a:rPr lang="en-US" noProof="0" dirty="0" err="1"/>
              <a:t>Node.js</a:t>
            </a:r>
            <a:r>
              <a:rPr lang="en-US" noProof="0" dirty="0"/>
              <a:t>, MongoDB, IDE and GIT configuration</a:t>
            </a:r>
          </a:p>
          <a:p>
            <a:r>
              <a:rPr lang="en-US" noProof="0" dirty="0"/>
              <a:t>Configure </a:t>
            </a:r>
            <a:r>
              <a:rPr lang="en-US" noProof="0" dirty="0" err="1"/>
              <a:t>npm</a:t>
            </a:r>
            <a:r>
              <a:rPr lang="en-US" noProof="0" dirty="0"/>
              <a:t> registry</a:t>
            </a:r>
          </a:p>
          <a:p>
            <a:pPr marL="863999" lvl="1" indent="-252000">
              <a:spcBef>
                <a:spcPts val="400"/>
              </a:spcBef>
              <a:buClr>
                <a:srgbClr val="323232"/>
              </a:buClr>
              <a:defRPr sz="2000"/>
            </a:pPr>
            <a:r>
              <a:rPr lang="en-US" b="1" noProof="0" dirty="0" err="1"/>
              <a:t>npm</a:t>
            </a:r>
            <a:r>
              <a:rPr lang="en-US" b="1" noProof="0" dirty="0"/>
              <a:t> config set registry </a:t>
            </a:r>
            <a:r>
              <a:rPr lang="en-US" b="1" u="sng" noProof="0" dirty="0">
                <a:solidFill>
                  <a:srgbClr val="0000FF"/>
                </a:solidFill>
                <a:uFill>
                  <a:solidFill>
                    <a:srgbClr val="0000FF"/>
                  </a:solidFill>
                </a:uFill>
                <a:hlinkClick r:id="rId3"/>
              </a:rPr>
              <a:t>https://repo.plus4u.net/repository/npm/</a:t>
            </a:r>
          </a:p>
          <a:p>
            <a:r>
              <a:rPr lang="en-US" noProof="0" dirty="0"/>
              <a:t>Create new uuApp </a:t>
            </a:r>
            <a:r>
              <a:rPr lang="en-US" noProof="0" dirty="0" err="1"/>
              <a:t>Node.js</a:t>
            </a:r>
            <a:r>
              <a:rPr lang="en-US" noProof="0" dirty="0"/>
              <a:t> project</a:t>
            </a:r>
          </a:p>
          <a:p>
            <a:pPr marL="863999" lvl="1" indent="-252000">
              <a:spcBef>
                <a:spcPts val="400"/>
              </a:spcBef>
              <a:buClr>
                <a:srgbClr val="323232"/>
              </a:buClr>
              <a:defRPr sz="2000"/>
            </a:pPr>
            <a:r>
              <a:rPr lang="en-US" dirty="0"/>
              <a:t>Create new folder</a:t>
            </a:r>
            <a:r>
              <a:rPr lang="en-US" noProof="0" dirty="0"/>
              <a:t> </a:t>
            </a:r>
            <a:r>
              <a:rPr lang="en-US" b="1" i="1" noProof="0" dirty="0"/>
              <a:t>uu_jokes_maing01</a:t>
            </a:r>
          </a:p>
          <a:p>
            <a:pPr marL="863999" lvl="1" indent="-252000">
              <a:spcBef>
                <a:spcPts val="400"/>
              </a:spcBef>
              <a:buClr>
                <a:srgbClr val="323232"/>
              </a:buClr>
              <a:defRPr sz="2000"/>
            </a:pPr>
            <a:r>
              <a:rPr lang="en-US" noProof="0" dirty="0"/>
              <a:t>Open the folder and execute in terminal: </a:t>
            </a:r>
            <a:r>
              <a:rPr lang="en-US" b="1" i="1" noProof="0" dirty="0" err="1"/>
              <a:t>npx</a:t>
            </a:r>
            <a:r>
              <a:rPr lang="en-US" b="1" i="1" noProof="0" dirty="0"/>
              <a:t> create-</a:t>
            </a:r>
            <a:r>
              <a:rPr lang="en-US" b="1" i="1" noProof="0" dirty="0" err="1"/>
              <a:t>uuapp</a:t>
            </a:r>
            <a:endParaRPr lang="en-US" b="1" i="1" noProof="0" dirty="0"/>
          </a:p>
          <a:p>
            <a:pPr marL="1368000" lvl="2" indent="-252000">
              <a:spcBef>
                <a:spcPts val="400"/>
              </a:spcBef>
              <a:buClr>
                <a:srgbClr val="323232"/>
              </a:buClr>
              <a:buSzPct val="65000"/>
              <a:buChar char="■"/>
              <a:defRPr sz="2000"/>
            </a:pPr>
            <a:r>
              <a:rPr lang="en-US" i="1" noProof="0" dirty="0" err="1"/>
              <a:t>npx</a:t>
            </a:r>
            <a:r>
              <a:rPr lang="en-US" i="1" noProof="0" dirty="0"/>
              <a:t> = NPM package runner (install package and invoke it)</a:t>
            </a:r>
          </a:p>
          <a:p>
            <a:r>
              <a:rPr lang="en-US" noProof="0" dirty="0"/>
              <a:t>Open the project in your IDE and go through the generated structure</a:t>
            </a:r>
          </a:p>
          <a:p>
            <a:r>
              <a:rPr lang="en-US" noProof="0" dirty="0"/>
              <a:t>Start the server</a:t>
            </a:r>
          </a:p>
          <a:p>
            <a:pPr marL="863999" lvl="1" indent="-252000">
              <a:spcBef>
                <a:spcPts val="400"/>
              </a:spcBef>
              <a:buClr>
                <a:srgbClr val="323232"/>
              </a:buClr>
              <a:defRPr sz="2000"/>
            </a:pPr>
            <a:r>
              <a:rPr lang="en-US" b="1" noProof="0" dirty="0"/>
              <a:t>cd uu_jokes_maing01-server</a:t>
            </a:r>
          </a:p>
          <a:p>
            <a:pPr marL="863999" lvl="1" indent="-252000">
              <a:spcBef>
                <a:spcPts val="400"/>
              </a:spcBef>
              <a:buClr>
                <a:srgbClr val="323232"/>
              </a:buClr>
              <a:defRPr sz="2000"/>
            </a:pPr>
            <a:r>
              <a:rPr lang="en-US" b="1" noProof="0" dirty="0" err="1"/>
              <a:t>npm</a:t>
            </a:r>
            <a:r>
              <a:rPr lang="en-US" b="1" noProof="0" dirty="0"/>
              <a:t> start</a:t>
            </a:r>
          </a:p>
          <a:p>
            <a:r>
              <a:rPr lang="en-US" dirty="0"/>
              <a:t>Open the demo page In your browser</a:t>
            </a:r>
            <a:endParaRPr lang="en-US" noProof="0" dirty="0"/>
          </a:p>
        </p:txBody>
      </p:sp>
      <p:sp>
        <p:nvSpPr>
          <p:cNvPr id="175"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78" name="Nadpis 1"/>
          <p:cNvSpPr txBox="1">
            <a:spLocks noGrp="1"/>
          </p:cNvSpPr>
          <p:nvPr>
            <p:ph type="title"/>
          </p:nvPr>
        </p:nvSpPr>
        <p:spPr>
          <a:xfrm>
            <a:off x="277812" y="288171"/>
            <a:ext cx="9525001" cy="756157"/>
          </a:xfrm>
          <a:prstGeom prst="rect">
            <a:avLst/>
          </a:prstGeom>
        </p:spPr>
        <p:txBody>
          <a:bodyPr/>
          <a:lstStyle/>
          <a:p>
            <a:r>
              <a:rPr lang="en-US" noProof="0" dirty="0"/>
              <a:t>Let’s get started – first </a:t>
            </a:r>
            <a:r>
              <a:rPr lang="en-US" noProof="0" dirty="0" err="1"/>
              <a:t>uuCMD</a:t>
            </a:r>
            <a:endParaRPr lang="en-US" noProof="0" dirty="0"/>
          </a:p>
        </p:txBody>
      </p:sp>
      <p:sp>
        <p:nvSpPr>
          <p:cNvPr id="179"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16</a:t>
            </a:fld>
            <a:endParaRPr/>
          </a:p>
        </p:txBody>
      </p:sp>
      <p:pic>
        <p:nvPicPr>
          <p:cNvPr id="180" name="Obrázek 9" descr="Obrázek 9"/>
          <p:cNvPicPr>
            <a:picLocks noChangeAspect="1"/>
          </p:cNvPicPr>
          <p:nvPr/>
        </p:nvPicPr>
        <p:blipFill>
          <a:blip r:embed="rId2"/>
          <a:stretch>
            <a:fillRect/>
          </a:stretch>
        </p:blipFill>
        <p:spPr>
          <a:xfrm>
            <a:off x="2535236" y="2061367"/>
            <a:ext cx="5010151" cy="343852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83" name="Nadpis 1"/>
          <p:cNvSpPr txBox="1">
            <a:spLocks noGrp="1"/>
          </p:cNvSpPr>
          <p:nvPr>
            <p:ph type="title"/>
          </p:nvPr>
        </p:nvSpPr>
        <p:spPr>
          <a:xfrm>
            <a:off x="277812" y="288171"/>
            <a:ext cx="9525001" cy="756157"/>
          </a:xfrm>
          <a:prstGeom prst="rect">
            <a:avLst/>
          </a:prstGeom>
        </p:spPr>
        <p:txBody>
          <a:bodyPr/>
          <a:lstStyle/>
          <a:p>
            <a:r>
              <a:rPr lang="en-US" noProof="0" dirty="0"/>
              <a:t>Controller</a:t>
            </a:r>
          </a:p>
        </p:txBody>
      </p:sp>
      <p:sp>
        <p:nvSpPr>
          <p:cNvPr id="184"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17</a:t>
            </a:fld>
            <a:endParaRPr/>
          </a:p>
        </p:txBody>
      </p:sp>
      <p:sp>
        <p:nvSpPr>
          <p:cNvPr id="185" name="Zástupný symbol pro obsah 3"/>
          <p:cNvSpPr txBox="1">
            <a:spLocks noGrp="1"/>
          </p:cNvSpPr>
          <p:nvPr>
            <p:ph type="body" idx="1"/>
          </p:nvPr>
        </p:nvSpPr>
        <p:spPr>
          <a:xfrm>
            <a:off x="359791" y="1195200"/>
            <a:ext cx="9450959" cy="5819776"/>
          </a:xfrm>
          <a:prstGeom prst="rect">
            <a:avLst/>
          </a:prstGeom>
        </p:spPr>
        <p:txBody>
          <a:bodyPr/>
          <a:lstStyle/>
          <a:p>
            <a:r>
              <a:rPr lang="en-US" dirty="0"/>
              <a:t>Located in </a:t>
            </a:r>
            <a:r>
              <a:rPr lang="en-US" i="1" noProof="0" dirty="0"/>
              <a:t>&lt;%sub-app%&gt;/app/</a:t>
            </a:r>
            <a:r>
              <a:rPr lang="en-US" i="1" noProof="0" dirty="0" err="1"/>
              <a:t>api</a:t>
            </a:r>
            <a:r>
              <a:rPr lang="en-US" i="1" noProof="0" dirty="0"/>
              <a:t>/controllers</a:t>
            </a:r>
          </a:p>
          <a:p>
            <a:r>
              <a:rPr lang="en-US" dirty="0"/>
              <a:t>Controller methods have a predefined structure with one parameter</a:t>
            </a:r>
            <a:br>
              <a:rPr lang="en-US" dirty="0"/>
            </a:br>
            <a:r>
              <a:rPr lang="en-US" dirty="0"/>
              <a:t> </a:t>
            </a:r>
            <a:r>
              <a:rPr lang="en-US" b="1" noProof="0" dirty="0" err="1"/>
              <a:t>ucEnv</a:t>
            </a:r>
            <a:r>
              <a:rPr lang="en-US" noProof="0" dirty="0"/>
              <a:t> (Use Case Environment) </a:t>
            </a:r>
            <a:r>
              <a:rPr lang="en-US" dirty="0"/>
              <a:t>– will be described later</a:t>
            </a:r>
          </a:p>
          <a:p>
            <a:r>
              <a:rPr lang="en-US" dirty="0"/>
              <a:t>Methods must return an object</a:t>
            </a:r>
            <a:r>
              <a:rPr lang="en-US" noProof="0" dirty="0"/>
              <a:t> (dtoOut)</a:t>
            </a:r>
          </a:p>
          <a:p>
            <a:pPr marL="863999" lvl="1" indent="-252000">
              <a:spcBef>
                <a:spcPts val="400"/>
              </a:spcBef>
              <a:buClr>
                <a:srgbClr val="323232"/>
              </a:buClr>
              <a:defRPr sz="2000"/>
            </a:pPr>
            <a:r>
              <a:rPr lang="en-US" dirty="0"/>
              <a:t>dtoOut must be always returned and contain an object </a:t>
            </a:r>
            <a:r>
              <a:rPr lang="en-US" b="1" i="1" noProof="0" dirty="0" err="1"/>
              <a:t>uuAppErrorMap</a:t>
            </a:r>
            <a:endParaRPr lang="en-US" b="1" i="1" noProof="0" dirty="0"/>
          </a:p>
          <a:p>
            <a:r>
              <a:rPr lang="en-US" dirty="0"/>
              <a:t>It does not contain business logic, so it usually only calls the methods of the </a:t>
            </a:r>
            <a:r>
              <a:rPr lang="en-US" dirty="0" err="1"/>
              <a:t>Abl</a:t>
            </a:r>
            <a:r>
              <a:rPr lang="en-US" dirty="0"/>
              <a:t> and modify the input for it</a:t>
            </a:r>
          </a:p>
          <a:p>
            <a:r>
              <a:rPr lang="en-US" dirty="0"/>
              <a:t>Singleton</a:t>
            </a:r>
            <a:endParaRPr lang="en-US" noProof="0"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88" name="Nadpis 1"/>
          <p:cNvSpPr txBox="1">
            <a:spLocks noGrp="1"/>
          </p:cNvSpPr>
          <p:nvPr>
            <p:ph type="title"/>
          </p:nvPr>
        </p:nvSpPr>
        <p:spPr>
          <a:xfrm>
            <a:off x="277812" y="288171"/>
            <a:ext cx="9525001" cy="756157"/>
          </a:xfrm>
          <a:prstGeom prst="rect">
            <a:avLst/>
          </a:prstGeom>
        </p:spPr>
        <p:txBody>
          <a:bodyPr/>
          <a:lstStyle/>
          <a:p>
            <a:r>
              <a:rPr lang="en-US" noProof="0" dirty="0"/>
              <a:t>Controller</a:t>
            </a:r>
          </a:p>
        </p:txBody>
      </p:sp>
      <p:sp>
        <p:nvSpPr>
          <p:cNvPr id="189"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a:t>
            </a:fld>
            <a:endParaRPr/>
          </a:p>
        </p:txBody>
      </p:sp>
      <p:sp>
        <p:nvSpPr>
          <p:cNvPr id="190" name="Obdélník 3"/>
          <p:cNvSpPr txBox="1"/>
          <p:nvPr/>
        </p:nvSpPr>
        <p:spPr>
          <a:xfrm>
            <a:off x="503807" y="1570097"/>
            <a:ext cx="6454265" cy="383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i="1"/>
            </a:lvl1pPr>
          </a:lstStyle>
          <a:p>
            <a:r>
              <a:rPr dirty="0"/>
              <a:t>&lt;%sub-app%&gt;/app/controllers/hello-world-controller.js</a:t>
            </a:r>
          </a:p>
        </p:txBody>
      </p:sp>
      <p:pic>
        <p:nvPicPr>
          <p:cNvPr id="16" name="Obrázek 15">
            <a:extLst>
              <a:ext uri="{FF2B5EF4-FFF2-40B4-BE49-F238E27FC236}">
                <a16:creationId xmlns:a16="http://schemas.microsoft.com/office/drawing/2014/main" id="{8102B4A3-5626-2C4C-BDC4-6C7517459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812" y="1953638"/>
            <a:ext cx="9525002" cy="5254749"/>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94" name="Nadpis 1"/>
          <p:cNvSpPr txBox="1">
            <a:spLocks noGrp="1"/>
          </p:cNvSpPr>
          <p:nvPr>
            <p:ph type="title"/>
          </p:nvPr>
        </p:nvSpPr>
        <p:spPr>
          <a:xfrm>
            <a:off x="277812" y="288171"/>
            <a:ext cx="9525001" cy="756157"/>
          </a:xfrm>
          <a:prstGeom prst="rect">
            <a:avLst/>
          </a:prstGeom>
        </p:spPr>
        <p:txBody>
          <a:bodyPr/>
          <a:lstStyle/>
          <a:p>
            <a:r>
              <a:rPr lang="en-US" noProof="0" dirty="0"/>
              <a:t>Mappings.json</a:t>
            </a:r>
          </a:p>
        </p:txBody>
      </p:sp>
      <p:sp>
        <p:nvSpPr>
          <p:cNvPr id="195" name="Zástupný symbol pro obsah 2"/>
          <p:cNvSpPr txBox="1">
            <a:spLocks noGrp="1"/>
          </p:cNvSpPr>
          <p:nvPr>
            <p:ph type="body" idx="1"/>
          </p:nvPr>
        </p:nvSpPr>
        <p:spPr>
          <a:xfrm>
            <a:off x="277812" y="1044325"/>
            <a:ext cx="9525001" cy="6085523"/>
          </a:xfrm>
          <a:prstGeom prst="rect">
            <a:avLst/>
          </a:prstGeom>
        </p:spPr>
        <p:txBody>
          <a:bodyPr>
            <a:normAutofit fontScale="92500" lnSpcReduction="20000"/>
          </a:bodyPr>
          <a:lstStyle/>
          <a:p>
            <a:pPr marL="320399" indent="-256320" defTabSz="897069">
              <a:defRPr sz="2136"/>
            </a:pPr>
            <a:r>
              <a:rPr lang="en-US" dirty="0"/>
              <a:t>A structure defining individual use cases and their mapping to the respective methods of the appropriate controllers </a:t>
            </a:r>
          </a:p>
          <a:p>
            <a:pPr marL="874800" lvl="1" indent="-256320" defTabSz="897069">
              <a:defRPr sz="2136"/>
            </a:pPr>
            <a:r>
              <a:rPr lang="en-US" dirty="0"/>
              <a:t>from the </a:t>
            </a:r>
            <a:r>
              <a:rPr lang="en-US" noProof="0" dirty="0"/>
              <a:t>URL to the methods</a:t>
            </a:r>
          </a:p>
          <a:p>
            <a:pPr marL="320399" indent="-256320" defTabSz="897069">
              <a:defRPr sz="2136"/>
            </a:pPr>
            <a:r>
              <a:rPr lang="en-US" dirty="0"/>
              <a:t>realization refers to the appropriate controller</a:t>
            </a:r>
          </a:p>
          <a:p>
            <a:pPr marL="768959" lvl="1" indent="-224280" defTabSz="897069">
              <a:spcBef>
                <a:spcPts val="400"/>
              </a:spcBef>
              <a:buClr>
                <a:srgbClr val="323232"/>
              </a:buClr>
              <a:defRPr sz="1779"/>
            </a:pPr>
            <a:r>
              <a:rPr lang="en-US" dirty="0"/>
              <a:t>in the following format: </a:t>
            </a:r>
            <a:r>
              <a:rPr lang="en-US" b="1" noProof="0" dirty="0" err="1">
                <a:solidFill>
                  <a:schemeClr val="accent3">
                    <a:satOff val="-6373"/>
                    <a:lumOff val="-10823"/>
                  </a:schemeClr>
                </a:solidFill>
              </a:rPr>
              <a:t>api</a:t>
            </a:r>
            <a:r>
              <a:rPr lang="en-US" b="1" noProof="0" dirty="0">
                <a:solidFill>
                  <a:schemeClr val="accent3">
                    <a:satOff val="-6373"/>
                    <a:lumOff val="-10823"/>
                  </a:schemeClr>
                </a:solidFill>
              </a:rPr>
              <a:t>/controllers/&lt;</a:t>
            </a:r>
            <a:r>
              <a:rPr lang="en-US" b="1" noProof="0" dirty="0" err="1">
                <a:solidFill>
                  <a:schemeClr val="accent3">
                    <a:satOff val="-6373"/>
                    <a:lumOff val="-10823"/>
                  </a:schemeClr>
                </a:solidFill>
              </a:rPr>
              <a:t>ClassNameControlleru</a:t>
            </a:r>
            <a:r>
              <a:rPr lang="en-US" b="1" noProof="0" dirty="0">
                <a:solidFill>
                  <a:schemeClr val="accent3">
                    <a:satOff val="-6373"/>
                    <a:lumOff val="-10823"/>
                  </a:schemeClr>
                </a:solidFill>
              </a:rPr>
              <a:t>&gt;.&lt;</a:t>
            </a:r>
            <a:r>
              <a:rPr lang="en-US" b="1" noProof="0" dirty="0" err="1">
                <a:solidFill>
                  <a:schemeClr val="accent3">
                    <a:satOff val="-6373"/>
                    <a:lumOff val="-10823"/>
                  </a:schemeClr>
                </a:solidFill>
              </a:rPr>
              <a:t>methodName</a:t>
            </a:r>
            <a:r>
              <a:rPr lang="en-US" b="1" noProof="0" dirty="0">
                <a:solidFill>
                  <a:schemeClr val="accent3">
                    <a:satOff val="-6373"/>
                    <a:lumOff val="-10823"/>
                  </a:schemeClr>
                </a:solidFill>
              </a:rPr>
              <a:t>&gt;</a:t>
            </a:r>
          </a:p>
          <a:p>
            <a:pPr marL="320399" indent="-256320" defTabSz="897069">
              <a:defRPr sz="2136"/>
            </a:pPr>
            <a:r>
              <a:rPr lang="en-US" noProof="0" dirty="0"/>
              <a:t>POST vs GET</a:t>
            </a:r>
          </a:p>
          <a:p>
            <a:pPr marL="320399" indent="-256320" defTabSz="897069">
              <a:defRPr sz="2136"/>
            </a:pPr>
            <a:endParaRPr lang="en-US" noProof="0" dirty="0"/>
          </a:p>
          <a:p>
            <a:pPr marL="320399" indent="-256320" defTabSz="897069">
              <a:defRPr sz="2136"/>
            </a:pPr>
            <a:endParaRPr lang="en-US" noProof="0" dirty="0"/>
          </a:p>
          <a:p>
            <a:pPr marL="320399" indent="-256320" defTabSz="897069">
              <a:defRPr sz="2136"/>
            </a:pPr>
            <a:endParaRPr lang="en-US" noProof="0" dirty="0"/>
          </a:p>
          <a:p>
            <a:pPr marL="320399" indent="-256320" defTabSz="897069">
              <a:defRPr sz="2136"/>
            </a:pPr>
            <a:endParaRPr lang="en-US" noProof="0" dirty="0"/>
          </a:p>
          <a:p>
            <a:pPr marL="0" indent="64080" defTabSz="897069">
              <a:buSzTx/>
              <a:buFont typeface="Wingdings"/>
              <a:buNone/>
              <a:defRPr sz="2136"/>
            </a:pPr>
            <a:endParaRPr lang="en-US" noProof="0" dirty="0"/>
          </a:p>
          <a:p>
            <a:pPr marL="0" indent="64080" defTabSz="897069">
              <a:buSzTx/>
              <a:buFont typeface="Wingdings"/>
              <a:buNone/>
              <a:defRPr sz="2136"/>
            </a:pPr>
            <a:endParaRPr lang="en-US" noProof="0" dirty="0"/>
          </a:p>
          <a:p>
            <a:pPr marL="0" indent="64080" defTabSz="897069">
              <a:buSzTx/>
              <a:buFont typeface="Wingdings"/>
              <a:buNone/>
              <a:defRPr sz="2136"/>
            </a:pPr>
            <a:endParaRPr lang="en-US" noProof="0" dirty="0"/>
          </a:p>
          <a:p>
            <a:pPr marL="0" indent="64080" defTabSz="897069">
              <a:buSzTx/>
              <a:buFont typeface="Wingdings"/>
              <a:buNone/>
              <a:defRPr sz="2136"/>
            </a:pPr>
            <a:endParaRPr lang="en-US" noProof="0" dirty="0"/>
          </a:p>
          <a:p>
            <a:pPr marL="320399" indent="-256320" defTabSz="897069">
              <a:defRPr sz="2136" b="1"/>
            </a:pPr>
            <a:r>
              <a:rPr lang="en-US" noProof="0" dirty="0"/>
              <a:t>WARNING</a:t>
            </a:r>
            <a:r>
              <a:rPr lang="en-US" b="0" noProof="0" dirty="0"/>
              <a:t>: Class name must be based on the file name.</a:t>
            </a:r>
          </a:p>
          <a:p>
            <a:r>
              <a:rPr lang="en-US" dirty="0"/>
              <a:t>However, according to convention:</a:t>
            </a:r>
          </a:p>
          <a:p>
            <a:pPr marL="768959" lvl="1" indent="-224280" defTabSz="897069">
              <a:spcBef>
                <a:spcPts val="400"/>
              </a:spcBef>
              <a:buClr>
                <a:srgbClr val="323232"/>
              </a:buClr>
              <a:defRPr sz="1779"/>
            </a:pPr>
            <a:r>
              <a:rPr lang="en-US" noProof="0" dirty="0"/>
              <a:t>File name: kebab-case (hello-world-</a:t>
            </a:r>
            <a:r>
              <a:rPr lang="en-US" noProof="0" dirty="0" err="1"/>
              <a:t>controller.js</a:t>
            </a:r>
            <a:r>
              <a:rPr lang="en-US" noProof="0" dirty="0"/>
              <a:t>)</a:t>
            </a:r>
          </a:p>
          <a:p>
            <a:pPr marL="768959" lvl="1" indent="-224280" defTabSz="897069">
              <a:spcBef>
                <a:spcPts val="400"/>
              </a:spcBef>
              <a:buClr>
                <a:srgbClr val="323232"/>
              </a:buClr>
              <a:defRPr sz="1779"/>
            </a:pPr>
            <a:r>
              <a:rPr lang="en-US" noProof="0" dirty="0"/>
              <a:t>Class name: </a:t>
            </a:r>
            <a:r>
              <a:rPr lang="en-US" noProof="0" dirty="0" err="1"/>
              <a:t>PascalCase</a:t>
            </a:r>
            <a:r>
              <a:rPr lang="en-US" noProof="0" dirty="0"/>
              <a:t> (</a:t>
            </a:r>
            <a:r>
              <a:rPr lang="en-US" noProof="0" dirty="0" err="1"/>
              <a:t>HelloWorldController</a:t>
            </a:r>
            <a:r>
              <a:rPr lang="en-US" noProof="0" dirty="0"/>
              <a:t>)</a:t>
            </a:r>
          </a:p>
          <a:p>
            <a:pPr marL="768959" lvl="1" indent="-224280" defTabSz="897069">
              <a:spcBef>
                <a:spcPts val="400"/>
              </a:spcBef>
              <a:buClr>
                <a:srgbClr val="323232"/>
              </a:buClr>
              <a:defRPr sz="1779"/>
            </a:pPr>
            <a:r>
              <a:rPr lang="en-US" noProof="0" dirty="0"/>
              <a:t>Method name: </a:t>
            </a:r>
            <a:r>
              <a:rPr lang="en-US" noProof="0" dirty="0" err="1"/>
              <a:t>camelCase</a:t>
            </a:r>
            <a:r>
              <a:rPr lang="en-US" noProof="0" dirty="0"/>
              <a:t> (</a:t>
            </a:r>
            <a:r>
              <a:rPr lang="en-US" noProof="0" dirty="0" err="1"/>
              <a:t>helloWorld</a:t>
            </a:r>
            <a:r>
              <a:rPr lang="en-US" noProof="0" dirty="0"/>
              <a:t>)</a:t>
            </a:r>
          </a:p>
        </p:txBody>
      </p:sp>
      <p:sp>
        <p:nvSpPr>
          <p:cNvPr id="196"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19</a:t>
            </a:fld>
            <a:endParaRPr/>
          </a:p>
        </p:txBody>
      </p:sp>
      <p:sp>
        <p:nvSpPr>
          <p:cNvPr id="197" name="Obdélník 6"/>
          <p:cNvSpPr txBox="1"/>
          <p:nvPr/>
        </p:nvSpPr>
        <p:spPr>
          <a:xfrm>
            <a:off x="2332384" y="2424559"/>
            <a:ext cx="4724758" cy="383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i="1"/>
            </a:lvl1pPr>
          </a:lstStyle>
          <a:p>
            <a:r>
              <a:rPr dirty="0"/>
              <a:t>&lt;%sub-app%&gt;/app/config/</a:t>
            </a:r>
            <a:r>
              <a:rPr dirty="0" err="1"/>
              <a:t>mappings.json</a:t>
            </a:r>
            <a:endParaRPr dirty="0"/>
          </a:p>
        </p:txBody>
      </p:sp>
      <p:pic>
        <p:nvPicPr>
          <p:cNvPr id="5" name="Obrázek 4">
            <a:extLst>
              <a:ext uri="{FF2B5EF4-FFF2-40B4-BE49-F238E27FC236}">
                <a16:creationId xmlns:a16="http://schemas.microsoft.com/office/drawing/2014/main" id="{35231986-537C-F047-A46E-846CE45BD84E}"/>
              </a:ext>
            </a:extLst>
          </p:cNvPr>
          <p:cNvPicPr>
            <a:picLocks noChangeAspect="1"/>
          </p:cNvPicPr>
          <p:nvPr/>
        </p:nvPicPr>
        <p:blipFill rotWithShape="1">
          <a:blip r:embed="rId3">
            <a:extLst>
              <a:ext uri="{28A0092B-C50C-407E-A947-70E740481C1C}">
                <a14:useLocalDpi xmlns:a14="http://schemas.microsoft.com/office/drawing/2010/main" val="0"/>
              </a:ext>
            </a:extLst>
          </a:blip>
          <a:srcRect t="9085" b="9165"/>
          <a:stretch/>
        </p:blipFill>
        <p:spPr>
          <a:xfrm>
            <a:off x="277812" y="2750350"/>
            <a:ext cx="6271265" cy="2377441"/>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04" name="Nadpis 1"/>
          <p:cNvSpPr txBox="1">
            <a:spLocks noGrp="1"/>
          </p:cNvSpPr>
          <p:nvPr>
            <p:ph type="title"/>
          </p:nvPr>
        </p:nvSpPr>
        <p:spPr>
          <a:xfrm>
            <a:off x="277812" y="288171"/>
            <a:ext cx="9525001" cy="756157"/>
          </a:xfrm>
          <a:prstGeom prst="rect">
            <a:avLst/>
          </a:prstGeom>
        </p:spPr>
        <p:txBody>
          <a:bodyPr/>
          <a:lstStyle/>
          <a:p>
            <a:r>
              <a:rPr lang="en-US" noProof="0" dirty="0"/>
              <a:t>Day 1</a:t>
            </a:r>
          </a:p>
        </p:txBody>
      </p:sp>
      <p:sp>
        <p:nvSpPr>
          <p:cNvPr id="105" name="Zástupný symbol pro obsah 2"/>
          <p:cNvSpPr txBox="1">
            <a:spLocks noGrp="1"/>
          </p:cNvSpPr>
          <p:nvPr>
            <p:ph type="body" idx="1"/>
          </p:nvPr>
        </p:nvSpPr>
        <p:spPr>
          <a:xfrm>
            <a:off x="277812" y="1195826"/>
            <a:ext cx="9525001" cy="5825166"/>
          </a:xfrm>
          <a:prstGeom prst="rect">
            <a:avLst/>
          </a:prstGeom>
        </p:spPr>
        <p:txBody>
          <a:bodyPr/>
          <a:lstStyle/>
          <a:p>
            <a:r>
              <a:rPr lang="en-US" dirty="0"/>
              <a:t>P</a:t>
            </a:r>
            <a:r>
              <a:rPr lang="en-US" noProof="0" dirty="0" err="1"/>
              <a:t>rinciples</a:t>
            </a:r>
            <a:r>
              <a:rPr lang="en-US" noProof="0" dirty="0"/>
              <a:t> and architecture of uuAppServer</a:t>
            </a:r>
          </a:p>
          <a:p>
            <a:r>
              <a:rPr lang="en-US" noProof="0" dirty="0"/>
              <a:t>How to use documentation</a:t>
            </a:r>
          </a:p>
          <a:p>
            <a:endParaRPr lang="en-US" noProof="0" dirty="0"/>
          </a:p>
          <a:p>
            <a:r>
              <a:rPr lang="en-US" noProof="0" dirty="0" err="1"/>
              <a:t>uuCMD</a:t>
            </a:r>
            <a:r>
              <a:rPr lang="en-US" noProof="0" dirty="0"/>
              <a:t> Controller </a:t>
            </a:r>
          </a:p>
          <a:p>
            <a:pPr marL="863999" lvl="1" indent="-252000">
              <a:spcBef>
                <a:spcPts val="400"/>
              </a:spcBef>
              <a:buClr>
                <a:srgbClr val="323232"/>
              </a:buClr>
              <a:defRPr sz="2000"/>
            </a:pPr>
            <a:r>
              <a:rPr lang="en-US" noProof="0" dirty="0"/>
              <a:t>DtoIn, DtoOut, uuURI, </a:t>
            </a:r>
            <a:r>
              <a:rPr lang="en-US" noProof="0" dirty="0" err="1"/>
              <a:t>ucEnv</a:t>
            </a:r>
            <a:r>
              <a:rPr lang="en-US" noProof="0" dirty="0"/>
              <a:t>, Mappings.json</a:t>
            </a:r>
          </a:p>
          <a:p>
            <a:r>
              <a:rPr lang="en-US" noProof="0" dirty="0" err="1"/>
              <a:t>uuCMD</a:t>
            </a:r>
            <a:r>
              <a:rPr lang="en-US" noProof="0" dirty="0"/>
              <a:t> </a:t>
            </a:r>
            <a:r>
              <a:rPr lang="en-US" noProof="0" dirty="0" err="1"/>
              <a:t>Abl</a:t>
            </a:r>
            <a:endParaRPr lang="en-US" noProof="0" dirty="0"/>
          </a:p>
          <a:p>
            <a:pPr marL="863999" lvl="1" indent="-252000">
              <a:spcBef>
                <a:spcPts val="400"/>
              </a:spcBef>
              <a:buClr>
                <a:srgbClr val="323232"/>
              </a:buClr>
              <a:defRPr sz="2000"/>
            </a:pPr>
            <a:r>
              <a:rPr lang="en-US" noProof="0" dirty="0"/>
              <a:t>Validation</a:t>
            </a:r>
          </a:p>
          <a:p>
            <a:pPr marL="863999" lvl="1" indent="-252000">
              <a:spcBef>
                <a:spcPts val="400"/>
              </a:spcBef>
              <a:buClr>
                <a:srgbClr val="323232"/>
              </a:buClr>
              <a:defRPr sz="2000"/>
            </a:pPr>
            <a:r>
              <a:rPr lang="en-US" noProof="0" dirty="0"/>
              <a:t>Error handling</a:t>
            </a:r>
          </a:p>
          <a:p>
            <a:r>
              <a:rPr lang="en-US" noProof="0" dirty="0"/>
              <a:t>Persistence</a:t>
            </a:r>
          </a:p>
          <a:p>
            <a:pPr marL="863999" lvl="1" indent="-252000">
              <a:spcBef>
                <a:spcPts val="400"/>
              </a:spcBef>
              <a:buClr>
                <a:srgbClr val="323232"/>
              </a:buClr>
              <a:defRPr sz="2000"/>
            </a:pPr>
            <a:r>
              <a:rPr lang="en-US" noProof="0" dirty="0"/>
              <a:t>MongoDB introduction</a:t>
            </a:r>
          </a:p>
        </p:txBody>
      </p:sp>
      <p:sp>
        <p:nvSpPr>
          <p:cNvPr id="106" name="Zástupný symbol pro číslo snímku 4"/>
          <p:cNvSpPr txBox="1">
            <a:spLocks noGrp="1"/>
          </p:cNvSpPr>
          <p:nvPr>
            <p:ph type="sldNum" sz="quarter" idx="2"/>
          </p:nvPr>
        </p:nvSpPr>
        <p:spPr>
          <a:xfrm>
            <a:off x="9850304" y="7294735"/>
            <a:ext cx="191190"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01" name="Nadpis 1"/>
          <p:cNvSpPr txBox="1">
            <a:spLocks noGrp="1"/>
          </p:cNvSpPr>
          <p:nvPr>
            <p:ph type="title"/>
          </p:nvPr>
        </p:nvSpPr>
        <p:spPr>
          <a:xfrm>
            <a:off x="277812" y="288171"/>
            <a:ext cx="9525001" cy="756157"/>
          </a:xfrm>
          <a:prstGeom prst="rect">
            <a:avLst/>
          </a:prstGeom>
        </p:spPr>
        <p:txBody>
          <a:bodyPr/>
          <a:lstStyle/>
          <a:p>
            <a:r>
              <a:rPr lang="en-US" noProof="0" dirty="0" err="1"/>
              <a:t>Profiles.json</a:t>
            </a:r>
            <a:endParaRPr lang="en-US" noProof="0" dirty="0"/>
          </a:p>
        </p:txBody>
      </p:sp>
      <p:sp>
        <p:nvSpPr>
          <p:cNvPr id="202" name="Zástupný symbol pro obsah 2"/>
          <p:cNvSpPr txBox="1">
            <a:spLocks noGrp="1"/>
          </p:cNvSpPr>
          <p:nvPr>
            <p:ph type="body" idx="1"/>
          </p:nvPr>
        </p:nvSpPr>
        <p:spPr>
          <a:xfrm>
            <a:off x="277812" y="1195826"/>
            <a:ext cx="9525001" cy="5825166"/>
          </a:xfrm>
          <a:prstGeom prst="rect">
            <a:avLst/>
          </a:prstGeom>
        </p:spPr>
        <p:txBody>
          <a:bodyPr/>
          <a:lstStyle/>
          <a:p>
            <a:r>
              <a:rPr lang="en-US" dirty="0"/>
              <a:t>Structure defining uuAppProfiles and their assignment to relevant use cases</a:t>
            </a:r>
          </a:p>
          <a:p>
            <a:r>
              <a:rPr lang="en-US" dirty="0"/>
              <a:t>Endpoints </a:t>
            </a:r>
            <a:r>
              <a:rPr lang="en-US" noProof="0" dirty="0"/>
              <a:t>with profile „Public“, are not authorized</a:t>
            </a:r>
          </a:p>
          <a:p>
            <a:r>
              <a:rPr lang="en-US" dirty="0"/>
              <a:t>How to use and configure your own profiles will be explained as part of the Authentication &amp; Authorization process</a:t>
            </a:r>
            <a:endParaRPr lang="en-US" noProof="0" dirty="0"/>
          </a:p>
        </p:txBody>
      </p:sp>
      <p:sp>
        <p:nvSpPr>
          <p:cNvPr id="203"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20</a:t>
            </a:fld>
            <a:endParaRPr/>
          </a:p>
        </p:txBody>
      </p:sp>
      <p:sp>
        <p:nvSpPr>
          <p:cNvPr id="205" name="Obdélník 8"/>
          <p:cNvSpPr txBox="1"/>
          <p:nvPr/>
        </p:nvSpPr>
        <p:spPr>
          <a:xfrm>
            <a:off x="575816" y="3278952"/>
            <a:ext cx="4534506" cy="383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i="1"/>
            </a:lvl1pPr>
          </a:lstStyle>
          <a:p>
            <a:r>
              <a:rPr dirty="0"/>
              <a:t>&lt;%sub-app%&gt;/app/config/profiles.json</a:t>
            </a:r>
          </a:p>
        </p:txBody>
      </p:sp>
      <p:pic>
        <p:nvPicPr>
          <p:cNvPr id="5" name="Obrázek 4">
            <a:extLst>
              <a:ext uri="{FF2B5EF4-FFF2-40B4-BE49-F238E27FC236}">
                <a16:creationId xmlns:a16="http://schemas.microsoft.com/office/drawing/2014/main" id="{5CF421C3-5645-274F-B589-89475841D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437" y="3683575"/>
            <a:ext cx="6442375" cy="348891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ST Client"/>
          <p:cNvSpPr txBox="1">
            <a:spLocks noGrp="1"/>
          </p:cNvSpPr>
          <p:nvPr>
            <p:ph type="title"/>
          </p:nvPr>
        </p:nvSpPr>
        <p:spPr>
          <a:prstGeom prst="rect">
            <a:avLst/>
          </a:prstGeom>
        </p:spPr>
        <p:txBody>
          <a:bodyPr/>
          <a:lstStyle/>
          <a:p>
            <a:r>
              <a:rPr lang="en-US" noProof="0" dirty="0"/>
              <a:t>REST Client</a:t>
            </a:r>
          </a:p>
        </p:txBody>
      </p:sp>
      <p:sp>
        <p:nvSpPr>
          <p:cNvPr id="208" name="Insomnia…"/>
          <p:cNvSpPr txBox="1">
            <a:spLocks noGrp="1"/>
          </p:cNvSpPr>
          <p:nvPr>
            <p:ph type="body" idx="1"/>
          </p:nvPr>
        </p:nvSpPr>
        <p:spPr>
          <a:prstGeom prst="rect">
            <a:avLst/>
          </a:prstGeom>
        </p:spPr>
        <p:txBody>
          <a:bodyPr/>
          <a:lstStyle/>
          <a:p>
            <a:r>
              <a:rPr lang="en-US" noProof="0" dirty="0"/>
              <a:t>Insomnia</a:t>
            </a:r>
          </a:p>
          <a:p>
            <a:r>
              <a:rPr lang="en-US" noProof="0" dirty="0"/>
              <a:t>Postman</a:t>
            </a:r>
          </a:p>
        </p:txBody>
      </p:sp>
      <p:sp>
        <p:nvSpPr>
          <p:cNvPr id="2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21</a:t>
            </a:fld>
            <a:endParaRPr/>
          </a:p>
        </p:txBody>
      </p:sp>
      <p:pic>
        <p:nvPicPr>
          <p:cNvPr id="210" name="Screenshot 2019-11-18 at 16.45.23.png" descr="Screenshot 2019-11-18 at 16.45.23.png"/>
          <p:cNvPicPr>
            <a:picLocks noChangeAspect="1"/>
          </p:cNvPicPr>
          <p:nvPr/>
        </p:nvPicPr>
        <p:blipFill>
          <a:blip r:embed="rId2"/>
          <a:stretch>
            <a:fillRect/>
          </a:stretch>
        </p:blipFill>
        <p:spPr>
          <a:xfrm>
            <a:off x="-19762" y="3178526"/>
            <a:ext cx="5828583" cy="3974621"/>
          </a:xfrm>
          <a:prstGeom prst="rect">
            <a:avLst/>
          </a:prstGeom>
          <a:ln w="12700">
            <a:miter lim="400000"/>
          </a:ln>
        </p:spPr>
      </p:pic>
      <p:pic>
        <p:nvPicPr>
          <p:cNvPr id="211" name="Screenshot 2019-11-18 at 16.44.56.png" descr="Screenshot 2019-11-18 at 16.44.56.png"/>
          <p:cNvPicPr>
            <a:picLocks noChangeAspect="1"/>
          </p:cNvPicPr>
          <p:nvPr/>
        </p:nvPicPr>
        <p:blipFill>
          <a:blip r:embed="rId3"/>
          <a:stretch>
            <a:fillRect/>
          </a:stretch>
        </p:blipFill>
        <p:spPr>
          <a:xfrm>
            <a:off x="5019495" y="552050"/>
            <a:ext cx="5067466" cy="3368332"/>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14" name="Nadpis 1"/>
          <p:cNvSpPr txBox="1">
            <a:spLocks noGrp="1"/>
          </p:cNvSpPr>
          <p:nvPr>
            <p:ph type="title"/>
          </p:nvPr>
        </p:nvSpPr>
        <p:spPr>
          <a:xfrm>
            <a:off x="277812" y="288171"/>
            <a:ext cx="9525001" cy="756157"/>
          </a:xfrm>
          <a:prstGeom prst="rect">
            <a:avLst/>
          </a:prstGeom>
        </p:spPr>
        <p:txBody>
          <a:bodyPr/>
          <a:lstStyle/>
          <a:p>
            <a:r>
              <a:rPr lang="en-US" dirty="0"/>
              <a:t>Exercise </a:t>
            </a:r>
            <a:r>
              <a:rPr lang="en-US" noProof="0" dirty="0"/>
              <a:t>1 - HelloWorld</a:t>
            </a:r>
          </a:p>
        </p:txBody>
      </p:sp>
      <p:sp>
        <p:nvSpPr>
          <p:cNvPr id="215" name="Zástupný symbol pro obsah 2"/>
          <p:cNvSpPr txBox="1">
            <a:spLocks noGrp="1"/>
          </p:cNvSpPr>
          <p:nvPr>
            <p:ph type="body" idx="1"/>
          </p:nvPr>
        </p:nvSpPr>
        <p:spPr>
          <a:xfrm>
            <a:off x="277812" y="1123818"/>
            <a:ext cx="9763682" cy="5825166"/>
          </a:xfrm>
          <a:prstGeom prst="rect">
            <a:avLst/>
          </a:prstGeom>
        </p:spPr>
        <p:txBody>
          <a:bodyPr/>
          <a:lstStyle/>
          <a:p>
            <a:pPr marL="0" indent="72000">
              <a:buSzTx/>
              <a:buFont typeface="Wingdings"/>
              <a:buNone/>
            </a:pPr>
            <a:r>
              <a:rPr lang="en-US" noProof="0" dirty="0"/>
              <a:t>Implement </a:t>
            </a:r>
            <a:r>
              <a:rPr lang="en-US" noProof="0" dirty="0" err="1"/>
              <a:t>uuCMD</a:t>
            </a:r>
            <a:r>
              <a:rPr lang="en-US" noProof="0" dirty="0"/>
              <a:t> </a:t>
            </a:r>
            <a:r>
              <a:rPr lang="en-US" noProof="0" dirty="0" err="1"/>
              <a:t>helloWorld</a:t>
            </a:r>
            <a:r>
              <a:rPr lang="en-US" dirty="0"/>
              <a:t> that returns a greeting and current time.</a:t>
            </a:r>
            <a:endParaRPr lang="en-US" noProof="0" dirty="0"/>
          </a:p>
          <a:p>
            <a:r>
              <a:rPr lang="en-US" noProof="0" dirty="0"/>
              <a:t>To simplify the exercise, turn of the persistence</a:t>
            </a:r>
          </a:p>
          <a:p>
            <a:pPr marL="863999" lvl="1" indent="-252000">
              <a:spcBef>
                <a:spcPts val="400"/>
              </a:spcBef>
              <a:buClr>
                <a:srgbClr val="323232"/>
              </a:buClr>
              <a:defRPr sz="2000"/>
            </a:pPr>
            <a:r>
              <a:rPr lang="en-US" noProof="0" dirty="0"/>
              <a:t>It disable a server functionality that would require configuration / authorization, runtime mode etc.</a:t>
            </a:r>
          </a:p>
          <a:p>
            <a:pPr marL="863999" lvl="1" indent="-252000">
              <a:spcBef>
                <a:spcPts val="400"/>
              </a:spcBef>
              <a:buClr>
                <a:srgbClr val="323232"/>
              </a:buClr>
              <a:defRPr sz="2000"/>
            </a:pPr>
            <a:r>
              <a:rPr lang="en-US" noProof="0" dirty="0"/>
              <a:t>app/config/</a:t>
            </a:r>
            <a:r>
              <a:rPr lang="en-US" noProof="0" dirty="0" err="1"/>
              <a:t>persistence.json</a:t>
            </a:r>
            <a:r>
              <a:rPr lang="en-US" noProof="0" dirty="0"/>
              <a:t>, change to: </a:t>
            </a:r>
            <a:r>
              <a:rPr lang="en-US" b="1" noProof="0" dirty="0"/>
              <a:t>{  "uuSubAppDataStore": null }</a:t>
            </a:r>
          </a:p>
          <a:p>
            <a:pPr marL="1033200" lvl="1" indent="-457200">
              <a:spcBef>
                <a:spcPts val="400"/>
              </a:spcBef>
              <a:buClr>
                <a:srgbClr val="323232"/>
              </a:buClr>
              <a:buAutoNum type="arabicPeriod"/>
              <a:defRPr sz="2000"/>
            </a:pPr>
            <a:endParaRPr lang="en-US" b="1" noProof="0" dirty="0"/>
          </a:p>
          <a:p>
            <a:r>
              <a:rPr lang="en-US" noProof="0" dirty="0"/>
              <a:t>Implement </a:t>
            </a:r>
            <a:r>
              <a:rPr lang="en-US" noProof="0" dirty="0" err="1"/>
              <a:t>uuCMD</a:t>
            </a:r>
            <a:r>
              <a:rPr lang="en-US" noProof="0" dirty="0"/>
              <a:t> </a:t>
            </a:r>
            <a:r>
              <a:rPr lang="en-US" noProof="0" dirty="0" err="1"/>
              <a:t>helloWorld</a:t>
            </a:r>
            <a:endParaRPr lang="en-US" noProof="0" dirty="0"/>
          </a:p>
          <a:p>
            <a:pPr marL="1033200" lvl="1" indent="-457200">
              <a:spcBef>
                <a:spcPts val="400"/>
              </a:spcBef>
              <a:buClr>
                <a:srgbClr val="323232"/>
              </a:buClr>
              <a:defRPr sz="2000"/>
            </a:pPr>
            <a:r>
              <a:rPr lang="en-US" noProof="0" dirty="0"/>
              <a:t>Controller, mappings.json, </a:t>
            </a:r>
            <a:r>
              <a:rPr lang="en-US" noProof="0" dirty="0" err="1"/>
              <a:t>profiles.json</a:t>
            </a:r>
            <a:endParaRPr lang="en-US" noProof="0" dirty="0"/>
          </a:p>
          <a:p>
            <a:r>
              <a:rPr lang="en-US" noProof="0" dirty="0"/>
              <a:t>Start server (</a:t>
            </a:r>
            <a:r>
              <a:rPr lang="en-US" noProof="0" dirty="0" err="1"/>
              <a:t>npm</a:t>
            </a:r>
            <a:r>
              <a:rPr lang="en-US" noProof="0" dirty="0"/>
              <a:t> start)</a:t>
            </a:r>
          </a:p>
          <a:p>
            <a:r>
              <a:rPr lang="en-US" dirty="0"/>
              <a:t>Call the new endpoint</a:t>
            </a:r>
            <a:endParaRPr lang="en-US" noProof="0" dirty="0"/>
          </a:p>
          <a:p>
            <a:pPr marL="1033200" lvl="1" indent="-457200">
              <a:spcBef>
                <a:spcPts val="400"/>
              </a:spcBef>
              <a:buClr>
                <a:srgbClr val="323232"/>
              </a:buClr>
              <a:defRPr sz="2000"/>
            </a:pPr>
            <a:r>
              <a:rPr lang="en-US" u="sng" noProof="0" dirty="0">
                <a:solidFill>
                  <a:srgbClr val="0000FF"/>
                </a:solidFill>
                <a:uFill>
                  <a:solidFill>
                    <a:srgbClr val="0000FF"/>
                  </a:solidFill>
                </a:uFill>
                <a:hlinkClick r:id="rId3"/>
              </a:rPr>
              <a:t>http://localhost:8080/uu-jokes-maing01/0/helloWorld</a:t>
            </a:r>
          </a:p>
        </p:txBody>
      </p:sp>
      <p:sp>
        <p:nvSpPr>
          <p:cNvPr id="216"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22</a:t>
            </a:fld>
            <a:endParaRPr/>
          </a:p>
        </p:txBody>
      </p:sp>
      <p:pic>
        <p:nvPicPr>
          <p:cNvPr id="217" name="Obrázek 5" descr="Obrázek 5"/>
          <p:cNvPicPr>
            <a:picLocks noChangeAspect="1"/>
          </p:cNvPicPr>
          <p:nvPr/>
        </p:nvPicPr>
        <p:blipFill>
          <a:blip r:embed="rId4"/>
          <a:stretch>
            <a:fillRect/>
          </a:stretch>
        </p:blipFill>
        <p:spPr>
          <a:xfrm>
            <a:off x="277813" y="6129299"/>
            <a:ext cx="4546475" cy="117972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20" name="Nadpis 1"/>
          <p:cNvSpPr txBox="1">
            <a:spLocks noGrp="1"/>
          </p:cNvSpPr>
          <p:nvPr>
            <p:ph type="title"/>
          </p:nvPr>
        </p:nvSpPr>
        <p:spPr>
          <a:xfrm>
            <a:off x="277812" y="288171"/>
            <a:ext cx="9525001" cy="756157"/>
          </a:xfrm>
          <a:prstGeom prst="rect">
            <a:avLst/>
          </a:prstGeom>
        </p:spPr>
        <p:txBody>
          <a:bodyPr/>
          <a:lstStyle/>
          <a:p>
            <a:r>
              <a:rPr lang="en-US" noProof="0" dirty="0"/>
              <a:t>Use Case Environment</a:t>
            </a:r>
          </a:p>
        </p:txBody>
      </p:sp>
      <p:sp>
        <p:nvSpPr>
          <p:cNvPr id="221" name="Zástupný symbol pro obsah 2"/>
          <p:cNvSpPr txBox="1">
            <a:spLocks noGrp="1"/>
          </p:cNvSpPr>
          <p:nvPr>
            <p:ph type="body" idx="1"/>
          </p:nvPr>
        </p:nvSpPr>
        <p:spPr>
          <a:xfrm>
            <a:off x="277199" y="1195200"/>
            <a:ext cx="8939578" cy="5819776"/>
          </a:xfrm>
          <a:prstGeom prst="rect">
            <a:avLst/>
          </a:prstGeom>
        </p:spPr>
        <p:txBody>
          <a:bodyPr/>
          <a:lstStyle/>
          <a:p>
            <a:r>
              <a:rPr lang="en-US" noProof="0" dirty="0"/>
              <a:t>Use Case Environment (</a:t>
            </a:r>
            <a:r>
              <a:rPr lang="en-US" noProof="0" dirty="0" err="1"/>
              <a:t>ucEnv</a:t>
            </a:r>
            <a:r>
              <a:rPr lang="en-US" noProof="0" dirty="0"/>
              <a:t>) provides technology independent API </a:t>
            </a:r>
          </a:p>
          <a:p>
            <a:r>
              <a:rPr lang="en-US" dirty="0"/>
              <a:t>For example it provides URI, data input (dtoIn), session, authorization result, request and reponse objects, </a:t>
            </a:r>
            <a:r>
              <a:rPr lang="en-US" dirty="0" err="1"/>
              <a:t>etc</a:t>
            </a:r>
            <a:endParaRPr lang="en-US" noProof="0" dirty="0"/>
          </a:p>
        </p:txBody>
      </p:sp>
      <p:sp>
        <p:nvSpPr>
          <p:cNvPr id="222"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23</a:t>
            </a:fld>
            <a:endParaRPr/>
          </a:p>
        </p:txBody>
      </p:sp>
      <p:pic>
        <p:nvPicPr>
          <p:cNvPr id="223" name="Obrázek 6" descr="Obrázek 6"/>
          <p:cNvPicPr>
            <a:picLocks noChangeAspect="1"/>
          </p:cNvPicPr>
          <p:nvPr/>
        </p:nvPicPr>
        <p:blipFill>
          <a:blip r:embed="rId2"/>
          <a:stretch>
            <a:fillRect/>
          </a:stretch>
        </p:blipFill>
        <p:spPr>
          <a:xfrm>
            <a:off x="100717" y="3373160"/>
            <a:ext cx="9879189" cy="3314913"/>
          </a:xfrm>
          <a:prstGeom prst="rect">
            <a:avLst/>
          </a:prstGeom>
          <a:ln w="12700">
            <a:miter lim="400000"/>
          </a:ln>
        </p:spPr>
      </p:pic>
      <p:sp>
        <p:nvSpPr>
          <p:cNvPr id="224" name="TextovéPole 7"/>
          <p:cNvSpPr txBox="1"/>
          <p:nvPr/>
        </p:nvSpPr>
        <p:spPr>
          <a:xfrm>
            <a:off x="5832399" y="6763509"/>
            <a:ext cx="4209095"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200" i="1"/>
            </a:pPr>
            <a:r>
              <a:t>uuAppServer-Node.js </a:t>
            </a:r>
            <a:r>
              <a:rPr b="1">
                <a:solidFill>
                  <a:srgbClr val="92D050"/>
                </a:solidFill>
              </a:rPr>
              <a:t>Dokumentace: Components |uuAppServer</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Environment - flow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72" y="1044328"/>
            <a:ext cx="7874882" cy="5842969"/>
          </a:xfrm>
          <a:prstGeom prst="rect">
            <a:avLst/>
          </a:prstGeom>
        </p:spPr>
      </p:pic>
    </p:spTree>
    <p:extLst>
      <p:ext uri="{BB962C8B-B14F-4D97-AF65-F5344CB8AC3E}">
        <p14:creationId xmlns:p14="http://schemas.microsoft.com/office/powerpoint/2010/main" val="158915755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27" name="Nadpis 1"/>
          <p:cNvSpPr txBox="1">
            <a:spLocks noGrp="1"/>
          </p:cNvSpPr>
          <p:nvPr>
            <p:ph type="title"/>
          </p:nvPr>
        </p:nvSpPr>
        <p:spPr>
          <a:xfrm>
            <a:off x="277812" y="288171"/>
            <a:ext cx="9525001" cy="756157"/>
          </a:xfrm>
          <a:prstGeom prst="rect">
            <a:avLst/>
          </a:prstGeom>
        </p:spPr>
        <p:txBody>
          <a:bodyPr/>
          <a:lstStyle/>
          <a:p>
            <a:r>
              <a:rPr lang="en-US" noProof="0" dirty="0"/>
              <a:t>uuUri</a:t>
            </a:r>
          </a:p>
        </p:txBody>
      </p:sp>
      <p:sp>
        <p:nvSpPr>
          <p:cNvPr id="228" name="Zástupný symbol pro obsah 2"/>
          <p:cNvSpPr txBox="1">
            <a:spLocks noGrp="1"/>
          </p:cNvSpPr>
          <p:nvPr>
            <p:ph type="body" idx="1"/>
          </p:nvPr>
        </p:nvSpPr>
        <p:spPr>
          <a:xfrm>
            <a:off x="277199" y="900311"/>
            <a:ext cx="9525614" cy="5970648"/>
          </a:xfrm>
          <a:prstGeom prst="rect">
            <a:avLst/>
          </a:prstGeom>
        </p:spPr>
        <p:txBody>
          <a:bodyPr/>
          <a:lstStyle/>
          <a:p>
            <a:r>
              <a:rPr lang="en-US" dirty="0"/>
              <a:t>It allows addressing of particular uuApp functionality</a:t>
            </a:r>
            <a:endParaRPr lang="en-US" noProof="0" dirty="0"/>
          </a:p>
        </p:txBody>
      </p:sp>
      <p:sp>
        <p:nvSpPr>
          <p:cNvPr id="229"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25</a:t>
            </a:fld>
            <a:endParaRPr/>
          </a:p>
        </p:txBody>
      </p:sp>
      <p:pic>
        <p:nvPicPr>
          <p:cNvPr id="230" name="Obrázek 6" descr="Obrázek 6"/>
          <p:cNvPicPr>
            <a:picLocks noChangeAspect="1"/>
          </p:cNvPicPr>
          <p:nvPr/>
        </p:nvPicPr>
        <p:blipFill>
          <a:blip r:embed="rId2"/>
          <a:stretch>
            <a:fillRect/>
          </a:stretch>
        </p:blipFill>
        <p:spPr>
          <a:xfrm>
            <a:off x="277199" y="1407083"/>
            <a:ext cx="9151120" cy="4389772"/>
          </a:xfrm>
          <a:prstGeom prst="rect">
            <a:avLst/>
          </a:prstGeom>
          <a:ln w="12700">
            <a:miter lim="400000"/>
          </a:ln>
        </p:spPr>
      </p:pic>
      <p:sp>
        <p:nvSpPr>
          <p:cNvPr id="231" name="TextovéPole 7"/>
          <p:cNvSpPr txBox="1"/>
          <p:nvPr/>
        </p:nvSpPr>
        <p:spPr>
          <a:xfrm>
            <a:off x="277199" y="5796855"/>
            <a:ext cx="9525614" cy="1015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solidFill>
                  <a:srgbClr val="FF0000"/>
                </a:solidFill>
              </a:defRPr>
            </a:pPr>
            <a:r>
              <a:rPr dirty="0"/>
              <a:t>https://{gateway}</a:t>
            </a:r>
            <a:r>
              <a:rPr dirty="0">
                <a:solidFill>
                  <a:srgbClr val="000000"/>
                </a:solidFill>
              </a:rPr>
              <a:t>/</a:t>
            </a:r>
            <a:r>
              <a:rPr dirty="0">
                <a:solidFill>
                  <a:srgbClr val="E46C0A"/>
                </a:solidFill>
              </a:rPr>
              <a:t>{vendor}-{app}-{uuSubApp}</a:t>
            </a:r>
            <a:r>
              <a:rPr dirty="0">
                <a:solidFill>
                  <a:srgbClr val="000000"/>
                </a:solidFill>
              </a:rPr>
              <a:t>/</a:t>
            </a:r>
            <a:r>
              <a:rPr b="1" dirty="0">
                <a:solidFill>
                  <a:srgbClr val="00CC00"/>
                </a:solidFill>
              </a:rPr>
              <a:t> {asid|awid}</a:t>
            </a:r>
            <a:r>
              <a:rPr dirty="0">
                <a:solidFill>
                  <a:srgbClr val="000000"/>
                </a:solidFill>
              </a:rPr>
              <a:t>/</a:t>
            </a:r>
            <a:r>
              <a:rPr b="1" dirty="0">
                <a:solidFill>
                  <a:srgbClr val="00B0F0"/>
                </a:solidFill>
              </a:rPr>
              <a:t>{uuUc}</a:t>
            </a:r>
            <a:r>
              <a:rPr dirty="0">
                <a:solidFill>
                  <a:srgbClr val="000000"/>
                </a:solidFill>
              </a:rPr>
              <a:t>?</a:t>
            </a:r>
            <a:r>
              <a:rPr b="1" dirty="0">
                <a:solidFill>
                  <a:srgbClr val="808080"/>
                </a:solidFill>
              </a:rPr>
              <a:t>{params}</a:t>
            </a:r>
          </a:p>
          <a:p>
            <a:r>
              <a:rPr dirty="0"/>
              <a:t>https://uuos9.plus4u.net/uu-dockitg01-main/2590bf997d264d959b9d6a88ee1d0ff5/book/page?code=example0</a:t>
            </a:r>
          </a:p>
        </p:txBody>
      </p:sp>
      <p:sp>
        <p:nvSpPr>
          <p:cNvPr id="232" name="TextovéPole 8"/>
          <p:cNvSpPr txBox="1"/>
          <p:nvPr/>
        </p:nvSpPr>
        <p:spPr>
          <a:xfrm>
            <a:off x="5832399" y="6888008"/>
            <a:ext cx="420909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200" i="1"/>
            </a:pPr>
            <a:r>
              <a:rPr dirty="0"/>
              <a:t>uuAppServer-Node.js </a:t>
            </a:r>
            <a:r>
              <a:rPr lang="en-CA" b="1" dirty="0">
                <a:solidFill>
                  <a:srgbClr val="92D050"/>
                </a:solidFill>
              </a:rPr>
              <a:t>Documentation</a:t>
            </a:r>
            <a:r>
              <a:rPr b="1" dirty="0">
                <a:solidFill>
                  <a:srgbClr val="92D050"/>
                </a:solidFill>
              </a:rPr>
              <a:t>: Components |Routing</a:t>
            </a:r>
          </a:p>
        </p:txBody>
      </p:sp>
      <p:sp>
        <p:nvSpPr>
          <p:cNvPr id="2" name="Rectangle 1"/>
          <p:cNvSpPr/>
          <p:nvPr/>
        </p:nvSpPr>
        <p:spPr>
          <a:xfrm>
            <a:off x="2766060" y="4086196"/>
            <a:ext cx="994410" cy="400108"/>
          </a:xfrm>
          <a:prstGeom prst="rect">
            <a:avLst/>
          </a:prstGeom>
          <a:solidFill>
            <a:srgbClr val="FFFF00"/>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007943"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noFill/>
              <a:effectLst/>
              <a:uFillTx/>
              <a:latin typeface="Calibri"/>
              <a:ea typeface="Calibri"/>
              <a:cs typeface="Calibri"/>
              <a:sym typeface="Calibri"/>
            </a:endParaRPr>
          </a:p>
        </p:txBody>
      </p:sp>
      <p:cxnSp>
        <p:nvCxnSpPr>
          <p:cNvPr id="4" name="Straight Connector 3"/>
          <p:cNvCxnSpPr/>
          <p:nvPr/>
        </p:nvCxnSpPr>
        <p:spPr>
          <a:xfrm>
            <a:off x="2766060" y="4321881"/>
            <a:ext cx="994410" cy="0"/>
          </a:xfrm>
          <a:prstGeom prst="line">
            <a:avLst/>
          </a:prstGeom>
          <a:noFill/>
          <a:ln w="9525" cap="flat">
            <a:solidFill>
              <a:srgbClr val="3B52B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35" name="Nadpis 1"/>
          <p:cNvSpPr txBox="1">
            <a:spLocks noGrp="1"/>
          </p:cNvSpPr>
          <p:nvPr>
            <p:ph type="title"/>
          </p:nvPr>
        </p:nvSpPr>
        <p:spPr>
          <a:xfrm>
            <a:off x="277812" y="108222"/>
            <a:ext cx="9525001" cy="756157"/>
          </a:xfrm>
          <a:prstGeom prst="rect">
            <a:avLst/>
          </a:prstGeom>
        </p:spPr>
        <p:txBody>
          <a:bodyPr/>
          <a:lstStyle>
            <a:lvl1pPr>
              <a:defRPr sz="3600"/>
            </a:lvl1pPr>
          </a:lstStyle>
          <a:p>
            <a:r>
              <a:rPr lang="en-US" noProof="0" dirty="0"/>
              <a:t>Controller – usage of </a:t>
            </a:r>
            <a:r>
              <a:rPr lang="en-US" noProof="0" dirty="0" err="1"/>
              <a:t>ucEnv</a:t>
            </a:r>
            <a:r>
              <a:rPr lang="en-US" noProof="0" dirty="0"/>
              <a:t>, uuUri, DtoIn</a:t>
            </a:r>
          </a:p>
        </p:txBody>
      </p:sp>
      <p:sp>
        <p:nvSpPr>
          <p:cNvPr id="236"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26</a:t>
            </a:fld>
            <a:endParaRPr/>
          </a:p>
        </p:txBody>
      </p:sp>
      <p:sp>
        <p:nvSpPr>
          <p:cNvPr id="237" name="Obdélník 5"/>
          <p:cNvSpPr txBox="1"/>
          <p:nvPr/>
        </p:nvSpPr>
        <p:spPr>
          <a:xfrm>
            <a:off x="380340" y="5786735"/>
            <a:ext cx="7055868" cy="383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rPr dirty="0"/>
              <a:t>localhost:8080/uu-jokes-maing01/0/</a:t>
            </a:r>
            <a:r>
              <a:rPr dirty="0" err="1"/>
              <a:t>helloWorld?text</a:t>
            </a:r>
            <a:r>
              <a:rPr dirty="0"/>
              <a:t>=foo</a:t>
            </a:r>
          </a:p>
        </p:txBody>
      </p:sp>
      <p:pic>
        <p:nvPicPr>
          <p:cNvPr id="3" name="Obrázek 2">
            <a:extLst>
              <a:ext uri="{FF2B5EF4-FFF2-40B4-BE49-F238E27FC236}">
                <a16:creationId xmlns:a16="http://schemas.microsoft.com/office/drawing/2014/main" id="{B66946F8-3E08-E641-96DA-EBE569AEB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13" y="830763"/>
            <a:ext cx="6826386" cy="4211892"/>
          </a:xfrm>
          <a:prstGeom prst="rect">
            <a:avLst/>
          </a:prstGeom>
        </p:spPr>
      </p:pic>
      <p:pic>
        <p:nvPicPr>
          <p:cNvPr id="5" name="Obrázek 4">
            <a:extLst>
              <a:ext uri="{FF2B5EF4-FFF2-40B4-BE49-F238E27FC236}">
                <a16:creationId xmlns:a16="http://schemas.microsoft.com/office/drawing/2014/main" id="{0F6AC931-666C-2F4E-AA70-2989311BE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055" y="5042654"/>
            <a:ext cx="3432222" cy="2331974"/>
          </a:xfrm>
          <a:prstGeom prst="rect">
            <a:avLst/>
          </a:prstGeom>
        </p:spPr>
      </p:pic>
      <p:sp>
        <p:nvSpPr>
          <p:cNvPr id="13" name="Šipka: doprava 8">
            <a:extLst>
              <a:ext uri="{FF2B5EF4-FFF2-40B4-BE49-F238E27FC236}">
                <a16:creationId xmlns:a16="http://schemas.microsoft.com/office/drawing/2014/main" id="{BEFF99D3-2CC8-D447-9C8F-AA065002E5A0}"/>
              </a:ext>
            </a:extLst>
          </p:cNvPr>
          <p:cNvSpPr/>
          <p:nvPr/>
        </p:nvSpPr>
        <p:spPr>
          <a:xfrm>
            <a:off x="5997822" y="5473524"/>
            <a:ext cx="454555" cy="253923"/>
          </a:xfrm>
          <a:prstGeom prst="rightArrow">
            <a:avLst>
              <a:gd name="adj1" fmla="val 50000"/>
              <a:gd name="adj2" fmla="val 50000"/>
            </a:avLst>
          </a:prstGeom>
          <a:solidFill>
            <a:schemeClr val="accent6"/>
          </a:solidFill>
          <a:ln w="25400">
            <a:solidFill>
              <a:srgbClr val="B46D33"/>
            </a:solidFill>
          </a:ln>
        </p:spPr>
        <p:txBody>
          <a:bodyPr lIns="45719" rIns="45719" anchor="ctr"/>
          <a:lstStyle/>
          <a:p>
            <a:pPr algn="ctr">
              <a:defRPr>
                <a:solidFill>
                  <a:srgbClr val="FFFFFF"/>
                </a:solidFill>
              </a:defRPr>
            </a:pPr>
            <a:endParaRPr>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43" name="Nadpis 1"/>
          <p:cNvSpPr txBox="1">
            <a:spLocks noGrp="1"/>
          </p:cNvSpPr>
          <p:nvPr>
            <p:ph type="title"/>
          </p:nvPr>
        </p:nvSpPr>
        <p:spPr>
          <a:xfrm>
            <a:off x="277812" y="288171"/>
            <a:ext cx="9525001" cy="756157"/>
          </a:xfrm>
          <a:prstGeom prst="rect">
            <a:avLst/>
          </a:prstGeom>
        </p:spPr>
        <p:txBody>
          <a:bodyPr/>
          <a:lstStyle/>
          <a:p>
            <a:r>
              <a:rPr lang="en-US" noProof="0" dirty="0"/>
              <a:t>Exercise 2 – dtoIn, uuUri</a:t>
            </a:r>
          </a:p>
        </p:txBody>
      </p:sp>
      <p:sp>
        <p:nvSpPr>
          <p:cNvPr id="244" name="Zástupný symbol pro obsah 2"/>
          <p:cNvSpPr txBox="1">
            <a:spLocks noGrp="1"/>
          </p:cNvSpPr>
          <p:nvPr>
            <p:ph type="body" idx="1"/>
          </p:nvPr>
        </p:nvSpPr>
        <p:spPr>
          <a:xfrm>
            <a:off x="277812" y="1239694"/>
            <a:ext cx="9525001" cy="5781297"/>
          </a:xfrm>
          <a:prstGeom prst="rect">
            <a:avLst/>
          </a:prstGeom>
        </p:spPr>
        <p:txBody>
          <a:bodyPr/>
          <a:lstStyle/>
          <a:p>
            <a:r>
              <a:rPr lang="en-US" noProof="0" dirty="0"/>
              <a:t>Implement a POST command </a:t>
            </a:r>
            <a:r>
              <a:rPr lang="en-US" b="1" noProof="0" dirty="0"/>
              <a:t>joke/create</a:t>
            </a:r>
          </a:p>
          <a:p>
            <a:pPr>
              <a:defRPr b="1"/>
            </a:pPr>
            <a:endParaRPr lang="en-US" b="1" noProof="0" dirty="0"/>
          </a:p>
          <a:p>
            <a:r>
              <a:rPr lang="en-US" dirty="0"/>
              <a:t>Load joke </a:t>
            </a:r>
            <a:r>
              <a:rPr lang="en-US" dirty="0" err="1"/>
              <a:t>param</a:t>
            </a:r>
            <a:r>
              <a:rPr lang="en-US" dirty="0"/>
              <a:t> from the dtoIn and return as part of the dtoOut</a:t>
            </a:r>
          </a:p>
          <a:p>
            <a:pPr lvl="1"/>
            <a:r>
              <a:rPr lang="en-US" noProof="0" dirty="0"/>
              <a:t>Also return the information from the current uuUri</a:t>
            </a:r>
          </a:p>
          <a:p>
            <a:pPr marL="1353598" lvl="2" indent="-252000">
              <a:spcBef>
                <a:spcPts val="400"/>
              </a:spcBef>
              <a:buClr>
                <a:srgbClr val="323232"/>
              </a:buClr>
              <a:defRPr sz="2000"/>
            </a:pPr>
            <a:r>
              <a:rPr lang="en-US" noProof="0" dirty="0"/>
              <a:t>product, awid and </a:t>
            </a:r>
            <a:r>
              <a:rPr lang="en-US" noProof="0" dirty="0" err="1"/>
              <a:t>useCase</a:t>
            </a:r>
            <a:endParaRPr lang="en-US" noProof="0" dirty="0"/>
          </a:p>
          <a:p>
            <a:r>
              <a:rPr lang="en-US" dirty="0"/>
              <a:t>Start the server and execute appropriate endpoint (uuCmd)</a:t>
            </a:r>
            <a:endParaRPr lang="en-US" noProof="0" dirty="0"/>
          </a:p>
        </p:txBody>
      </p:sp>
      <p:sp>
        <p:nvSpPr>
          <p:cNvPr id="245"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27</a:t>
            </a:fld>
            <a:endParaRPr/>
          </a:p>
        </p:txBody>
      </p:sp>
      <p:pic>
        <p:nvPicPr>
          <p:cNvPr id="246" name="Obrázek 5" descr="Obrázek 5"/>
          <p:cNvPicPr>
            <a:picLocks noChangeAspect="1"/>
          </p:cNvPicPr>
          <p:nvPr/>
        </p:nvPicPr>
        <p:blipFill>
          <a:blip r:embed="rId2"/>
          <a:stretch>
            <a:fillRect/>
          </a:stretch>
        </p:blipFill>
        <p:spPr>
          <a:xfrm>
            <a:off x="431800" y="5572233"/>
            <a:ext cx="8086725" cy="135255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49" name="Nadpis 1"/>
          <p:cNvSpPr txBox="1">
            <a:spLocks noGrp="1"/>
          </p:cNvSpPr>
          <p:nvPr>
            <p:ph type="title"/>
          </p:nvPr>
        </p:nvSpPr>
        <p:spPr>
          <a:xfrm>
            <a:off x="277812" y="288171"/>
            <a:ext cx="9525001" cy="756157"/>
          </a:xfrm>
          <a:prstGeom prst="rect">
            <a:avLst/>
          </a:prstGeom>
        </p:spPr>
        <p:txBody>
          <a:bodyPr/>
          <a:lstStyle/>
          <a:p>
            <a:r>
              <a:rPr lang="en-US" noProof="0" dirty="0"/>
              <a:t>Testing</a:t>
            </a:r>
          </a:p>
        </p:txBody>
      </p:sp>
      <p:sp>
        <p:nvSpPr>
          <p:cNvPr id="250" name="Zástupný symbol pro obsah 2"/>
          <p:cNvSpPr txBox="1">
            <a:spLocks noGrp="1"/>
          </p:cNvSpPr>
          <p:nvPr>
            <p:ph type="body" idx="1"/>
          </p:nvPr>
        </p:nvSpPr>
        <p:spPr>
          <a:xfrm>
            <a:off x="277812" y="1195826"/>
            <a:ext cx="9525001" cy="5825166"/>
          </a:xfrm>
          <a:prstGeom prst="rect">
            <a:avLst/>
          </a:prstGeom>
        </p:spPr>
        <p:txBody>
          <a:bodyPr/>
          <a:lstStyle/>
          <a:p>
            <a:r>
              <a:rPr lang="en-US" noProof="0" dirty="0"/>
              <a:t>Tests are located in </a:t>
            </a:r>
            <a:r>
              <a:rPr lang="en-US" i="1" noProof="0" dirty="0"/>
              <a:t>&lt;%sub-app%&gt;/test/</a:t>
            </a:r>
          </a:p>
          <a:p>
            <a:r>
              <a:rPr lang="en-US" noProof="0" dirty="0"/>
              <a:t>File name must be in format </a:t>
            </a:r>
            <a:r>
              <a:rPr lang="en-US" i="1" noProof="0" dirty="0"/>
              <a:t>.</a:t>
            </a:r>
            <a:r>
              <a:rPr lang="en-US" i="1" noProof="0" dirty="0" err="1"/>
              <a:t>test.js</a:t>
            </a:r>
            <a:r>
              <a:rPr lang="en-US" i="1" noProof="0" dirty="0"/>
              <a:t>, for example. </a:t>
            </a:r>
            <a:r>
              <a:rPr lang="en-US" b="1" i="1" noProof="0" dirty="0" err="1"/>
              <a:t>joke.test.js</a:t>
            </a:r>
            <a:endParaRPr lang="en-US" b="1" i="1" noProof="0" dirty="0"/>
          </a:p>
          <a:p>
            <a:r>
              <a:rPr lang="en-US" dirty="0"/>
              <a:t>Run tests using the terminal command </a:t>
            </a:r>
            <a:r>
              <a:rPr lang="en-US" b="1" noProof="0" dirty="0" err="1"/>
              <a:t>npm</a:t>
            </a:r>
            <a:r>
              <a:rPr lang="en-US" b="1" noProof="0" dirty="0"/>
              <a:t> test</a:t>
            </a:r>
          </a:p>
          <a:p>
            <a:pPr marL="863999" lvl="1" indent="-252000">
              <a:spcBef>
                <a:spcPts val="400"/>
              </a:spcBef>
              <a:buClr>
                <a:srgbClr val="323232"/>
              </a:buClr>
              <a:defRPr sz="2000"/>
            </a:pPr>
            <a:r>
              <a:rPr lang="en-US" noProof="0" dirty="0"/>
              <a:t>Eventually </a:t>
            </a:r>
            <a:r>
              <a:rPr lang="en-US" b="1" noProof="0" dirty="0" err="1"/>
              <a:t>npm</a:t>
            </a:r>
            <a:r>
              <a:rPr lang="en-US" b="1" noProof="0" dirty="0"/>
              <a:t> test -- </a:t>
            </a:r>
            <a:r>
              <a:rPr lang="en-US" b="1" noProof="0" dirty="0" err="1"/>
              <a:t>testName</a:t>
            </a:r>
            <a:r>
              <a:rPr lang="en-US" b="1" noProof="0" dirty="0"/>
              <a:t> </a:t>
            </a:r>
            <a:r>
              <a:rPr lang="en-US" noProof="0" dirty="0"/>
              <a:t>(for example. </a:t>
            </a:r>
            <a:r>
              <a:rPr lang="en-US" noProof="0" dirty="0" err="1"/>
              <a:t>npm</a:t>
            </a:r>
            <a:r>
              <a:rPr lang="en-US" noProof="0" dirty="0"/>
              <a:t> test -- joke)</a:t>
            </a:r>
          </a:p>
          <a:p>
            <a:endParaRPr lang="en-US" sz="2000" noProof="0" dirty="0"/>
          </a:p>
          <a:p>
            <a:r>
              <a:rPr lang="en-US" noProof="0" dirty="0"/>
              <a:t>uuAppServer </a:t>
            </a:r>
            <a:r>
              <a:rPr lang="en-US" dirty="0"/>
              <a:t>uses the </a:t>
            </a:r>
            <a:r>
              <a:rPr lang="en-US" b="1" dirty="0"/>
              <a:t>Jest</a:t>
            </a:r>
            <a:r>
              <a:rPr lang="en-US" dirty="0"/>
              <a:t> library internally for testing. </a:t>
            </a:r>
          </a:p>
          <a:p>
            <a:r>
              <a:rPr lang="en-US" dirty="0"/>
              <a:t>It is possible to use functions</a:t>
            </a:r>
            <a:r>
              <a:rPr lang="en-US" noProof="0" dirty="0"/>
              <a:t> like </a:t>
            </a:r>
            <a:r>
              <a:rPr lang="en-US" noProof="0" dirty="0" err="1"/>
              <a:t>beforeAll</a:t>
            </a:r>
            <a:r>
              <a:rPr lang="en-US" noProof="0" dirty="0"/>
              <a:t>, </a:t>
            </a:r>
            <a:r>
              <a:rPr lang="en-US" noProof="0" dirty="0" err="1"/>
              <a:t>beforeEach</a:t>
            </a:r>
            <a:r>
              <a:rPr lang="en-US" noProof="0" dirty="0"/>
              <a:t>, </a:t>
            </a:r>
            <a:r>
              <a:rPr lang="en-US" noProof="0" dirty="0" err="1"/>
              <a:t>afterAll</a:t>
            </a:r>
            <a:endParaRPr lang="en-US" noProof="0" dirty="0"/>
          </a:p>
          <a:p>
            <a:pPr marL="863999" lvl="1" indent="-252000">
              <a:spcBef>
                <a:spcPts val="400"/>
              </a:spcBef>
              <a:buClr>
                <a:srgbClr val="323232"/>
              </a:buClr>
              <a:defRPr sz="2000"/>
            </a:pPr>
            <a:r>
              <a:rPr lang="en-US" noProof="0" dirty="0"/>
              <a:t>Expect (</a:t>
            </a:r>
            <a:r>
              <a:rPr lang="en-US" u="sng" noProof="0" dirty="0">
                <a:solidFill>
                  <a:srgbClr val="0000FF"/>
                </a:solidFill>
                <a:uFill>
                  <a:solidFill>
                    <a:srgbClr val="0000FF"/>
                  </a:solidFill>
                </a:uFill>
                <a:hlinkClick r:id="rId2"/>
              </a:rPr>
              <a:t>https://facebook.github.io/jest/docs/en/expect.html</a:t>
            </a:r>
            <a:r>
              <a:rPr lang="en-US" noProof="0" dirty="0">
                <a:hlinkClick r:id="rId2"/>
              </a:rPr>
              <a:t>)</a:t>
            </a:r>
            <a:endParaRPr lang="en-US" noProof="0" dirty="0"/>
          </a:p>
          <a:p>
            <a:pPr marL="309598" indent="-252000">
              <a:spcBef>
                <a:spcPts val="400"/>
              </a:spcBef>
              <a:buClr>
                <a:srgbClr val="323232"/>
              </a:buClr>
              <a:defRPr sz="2000"/>
            </a:pPr>
            <a:r>
              <a:rPr lang="en-US" sz="2000" dirty="0"/>
              <a:t>uu_appg01_server-test</a:t>
            </a:r>
            <a:endParaRPr lang="en-US" noProof="0" dirty="0"/>
          </a:p>
        </p:txBody>
      </p:sp>
      <p:sp>
        <p:nvSpPr>
          <p:cNvPr id="251"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54" name="Nadpis 1"/>
          <p:cNvSpPr txBox="1">
            <a:spLocks noGrp="1"/>
          </p:cNvSpPr>
          <p:nvPr>
            <p:ph type="title"/>
          </p:nvPr>
        </p:nvSpPr>
        <p:spPr>
          <a:xfrm>
            <a:off x="277812" y="288171"/>
            <a:ext cx="9525001" cy="756157"/>
          </a:xfrm>
          <a:prstGeom prst="rect">
            <a:avLst/>
          </a:prstGeom>
        </p:spPr>
        <p:txBody>
          <a:bodyPr/>
          <a:lstStyle/>
          <a:p>
            <a:r>
              <a:rPr lang="en-US" noProof="0" dirty="0" err="1"/>
              <a:t>TestHelper</a:t>
            </a:r>
            <a:endParaRPr lang="en-US" noProof="0" dirty="0"/>
          </a:p>
        </p:txBody>
      </p:sp>
      <p:sp>
        <p:nvSpPr>
          <p:cNvPr id="255" name="Zástupný symbol pro obsah 2"/>
          <p:cNvSpPr txBox="1">
            <a:spLocks noGrp="1"/>
          </p:cNvSpPr>
          <p:nvPr>
            <p:ph type="body" idx="1"/>
          </p:nvPr>
        </p:nvSpPr>
        <p:spPr>
          <a:xfrm>
            <a:off x="277812" y="1195826"/>
            <a:ext cx="9525001" cy="5825166"/>
          </a:xfrm>
          <a:prstGeom prst="rect">
            <a:avLst/>
          </a:prstGeom>
        </p:spPr>
        <p:txBody>
          <a:bodyPr/>
          <a:lstStyle/>
          <a:p>
            <a:r>
              <a:rPr lang="en-US" dirty="0"/>
              <a:t>Helper class for writing tests</a:t>
            </a:r>
          </a:p>
          <a:p>
            <a:r>
              <a:rPr lang="en-US" dirty="0" err="1"/>
              <a:t>async</a:t>
            </a:r>
            <a:r>
              <a:rPr lang="en-US" dirty="0"/>
              <a:t> </a:t>
            </a:r>
            <a:r>
              <a:rPr lang="en-US" noProof="0" dirty="0"/>
              <a:t>setup(), </a:t>
            </a:r>
            <a:r>
              <a:rPr lang="en-US" noProof="0" dirty="0" err="1"/>
              <a:t>async</a:t>
            </a:r>
            <a:r>
              <a:rPr lang="en-US" noProof="0" dirty="0"/>
              <a:t> teardown() </a:t>
            </a:r>
          </a:p>
          <a:p>
            <a:r>
              <a:rPr lang="en-US" noProof="0" dirty="0" err="1"/>
              <a:t>async</a:t>
            </a:r>
            <a:r>
              <a:rPr lang="en-US" noProof="0" dirty="0"/>
              <a:t> </a:t>
            </a:r>
            <a:r>
              <a:rPr lang="en-US" noProof="0" dirty="0" err="1"/>
              <a:t>executeGetCommand</a:t>
            </a:r>
            <a:r>
              <a:rPr lang="en-US" noProof="0" dirty="0"/>
              <a:t>(„</a:t>
            </a:r>
            <a:r>
              <a:rPr lang="en-US" noProof="0" dirty="0" err="1"/>
              <a:t>useCase</a:t>
            </a:r>
            <a:r>
              <a:rPr lang="en-US" noProof="0" dirty="0"/>
              <a:t>“, dtoIn)</a:t>
            </a:r>
          </a:p>
          <a:p>
            <a:r>
              <a:rPr lang="en-US" noProof="0" dirty="0"/>
              <a:t>More in </a:t>
            </a:r>
            <a:r>
              <a:rPr lang="en-US" sz="2000" i="1" noProof="0" dirty="0"/>
              <a:t>uuAppServer-</a:t>
            </a:r>
            <a:r>
              <a:rPr lang="en-US" sz="2000" i="1" noProof="0" dirty="0" err="1"/>
              <a:t>Node.js</a:t>
            </a:r>
            <a:r>
              <a:rPr lang="en-US" sz="2000" i="1" noProof="0" dirty="0"/>
              <a:t> </a:t>
            </a:r>
            <a:r>
              <a:rPr lang="en-US" sz="2000" b="1" i="1" noProof="0" dirty="0">
                <a:solidFill>
                  <a:srgbClr val="00CC00"/>
                </a:solidFill>
              </a:rPr>
              <a:t>Documentation: Components | Testing</a:t>
            </a:r>
          </a:p>
        </p:txBody>
      </p:sp>
      <p:sp>
        <p:nvSpPr>
          <p:cNvPr id="256"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29</a:t>
            </a:fld>
            <a:endParaRPr/>
          </a:p>
        </p:txBody>
      </p:sp>
      <p:pic>
        <p:nvPicPr>
          <p:cNvPr id="3" name="Obrázek 2">
            <a:extLst>
              <a:ext uri="{FF2B5EF4-FFF2-40B4-BE49-F238E27FC236}">
                <a16:creationId xmlns:a16="http://schemas.microsoft.com/office/drawing/2014/main" id="{517AB9A8-9003-D94A-9B9B-CAC924D63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87" y="2967574"/>
            <a:ext cx="6654132" cy="4190289"/>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09" name="Nadpis 1"/>
          <p:cNvSpPr txBox="1">
            <a:spLocks noGrp="1"/>
          </p:cNvSpPr>
          <p:nvPr>
            <p:ph type="title"/>
          </p:nvPr>
        </p:nvSpPr>
        <p:spPr>
          <a:xfrm>
            <a:off x="277812" y="288171"/>
            <a:ext cx="9525001" cy="756157"/>
          </a:xfrm>
          <a:prstGeom prst="rect">
            <a:avLst/>
          </a:prstGeom>
        </p:spPr>
        <p:txBody>
          <a:bodyPr/>
          <a:lstStyle/>
          <a:p>
            <a:r>
              <a:rPr lang="en-US" noProof="0" dirty="0"/>
              <a:t>Day 2</a:t>
            </a:r>
          </a:p>
        </p:txBody>
      </p:sp>
      <p:sp>
        <p:nvSpPr>
          <p:cNvPr id="110" name="Zástupný symbol pro obsah 2"/>
          <p:cNvSpPr txBox="1">
            <a:spLocks noGrp="1"/>
          </p:cNvSpPr>
          <p:nvPr>
            <p:ph type="body" idx="1"/>
          </p:nvPr>
        </p:nvSpPr>
        <p:spPr>
          <a:xfrm>
            <a:off x="277812" y="1195826"/>
            <a:ext cx="9525001" cy="5825166"/>
          </a:xfrm>
          <a:prstGeom prst="rect">
            <a:avLst/>
          </a:prstGeom>
        </p:spPr>
        <p:txBody>
          <a:bodyPr/>
          <a:lstStyle/>
          <a:p>
            <a:r>
              <a:rPr lang="en-US" noProof="0" dirty="0"/>
              <a:t>Persistence</a:t>
            </a:r>
          </a:p>
          <a:p>
            <a:pPr marL="863999" lvl="1" indent="-252000">
              <a:spcBef>
                <a:spcPts val="400"/>
              </a:spcBef>
              <a:buClr>
                <a:srgbClr val="323232"/>
              </a:buClr>
              <a:defRPr sz="2000"/>
            </a:pPr>
            <a:r>
              <a:rPr lang="en-US" noProof="0" dirty="0"/>
              <a:t>uuAppObjectStore DAO</a:t>
            </a:r>
          </a:p>
          <a:p>
            <a:pPr marL="863999" lvl="1" indent="-252000">
              <a:spcBef>
                <a:spcPts val="400"/>
              </a:spcBef>
              <a:buClr>
                <a:srgbClr val="323232"/>
              </a:buClr>
              <a:defRPr sz="2000"/>
            </a:pPr>
            <a:r>
              <a:rPr lang="en-US" noProof="0" dirty="0" err="1"/>
              <a:t>Persistence.json</a:t>
            </a:r>
            <a:endParaRPr lang="en-US" noProof="0" dirty="0"/>
          </a:p>
          <a:p>
            <a:r>
              <a:rPr lang="en-US" noProof="0" dirty="0"/>
              <a:t>Authentication &amp; Authorization</a:t>
            </a:r>
          </a:p>
          <a:p>
            <a:pPr marL="863999" lvl="1" indent="-252000">
              <a:spcBef>
                <a:spcPts val="400"/>
              </a:spcBef>
              <a:buClr>
                <a:srgbClr val="323232"/>
              </a:buClr>
              <a:defRPr sz="2000"/>
            </a:pPr>
            <a:r>
              <a:rPr lang="en-US" noProof="0" dirty="0"/>
              <a:t>Session, </a:t>
            </a:r>
            <a:r>
              <a:rPr lang="en-US" noProof="0" dirty="0" err="1"/>
              <a:t>Profiles.json</a:t>
            </a:r>
            <a:r>
              <a:rPr lang="en-US" noProof="0" dirty="0"/>
              <a:t>, </a:t>
            </a:r>
            <a:r>
              <a:rPr lang="en-US" noProof="0" dirty="0" err="1"/>
              <a:t>AuthorizationResult</a:t>
            </a:r>
            <a:endParaRPr lang="en-US" noProof="0" dirty="0"/>
          </a:p>
          <a:p>
            <a:r>
              <a:rPr lang="en-US" noProof="0" dirty="0"/>
              <a:t>Persistence – Binary data</a:t>
            </a:r>
          </a:p>
          <a:p>
            <a:pPr marL="863999" lvl="1" indent="-252000">
              <a:spcBef>
                <a:spcPts val="400"/>
              </a:spcBef>
              <a:buClr>
                <a:srgbClr val="323232"/>
              </a:buClr>
              <a:defRPr sz="2000"/>
            </a:pPr>
            <a:r>
              <a:rPr lang="en-US" noProof="0" dirty="0"/>
              <a:t>Upload/Download using a predefined set of </a:t>
            </a:r>
            <a:r>
              <a:rPr lang="en-US" noProof="0" dirty="0" err="1"/>
              <a:t>uuCMDs</a:t>
            </a:r>
            <a:r>
              <a:rPr lang="en-US" noProof="0" dirty="0"/>
              <a:t> </a:t>
            </a:r>
          </a:p>
          <a:p>
            <a:pPr marL="863999" lvl="1" indent="-252000">
              <a:spcBef>
                <a:spcPts val="400"/>
              </a:spcBef>
              <a:buClr>
                <a:srgbClr val="323232"/>
              </a:buClr>
              <a:defRPr sz="2000"/>
            </a:pPr>
            <a:r>
              <a:rPr lang="en-US" noProof="0" dirty="0"/>
              <a:t>uuAppBinaryStore DAO</a:t>
            </a:r>
          </a:p>
        </p:txBody>
      </p:sp>
      <p:sp>
        <p:nvSpPr>
          <p:cNvPr id="111" name="Zástupný symbol pro číslo snímku 4"/>
          <p:cNvSpPr txBox="1">
            <a:spLocks noGrp="1"/>
          </p:cNvSpPr>
          <p:nvPr>
            <p:ph type="sldNum" sz="quarter" idx="2"/>
          </p:nvPr>
        </p:nvSpPr>
        <p:spPr>
          <a:xfrm>
            <a:off x="9850304" y="7294735"/>
            <a:ext cx="191190"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62" name="Nadpis 1"/>
          <p:cNvSpPr txBox="1">
            <a:spLocks noGrp="1"/>
          </p:cNvSpPr>
          <p:nvPr>
            <p:ph type="title"/>
          </p:nvPr>
        </p:nvSpPr>
        <p:spPr>
          <a:xfrm>
            <a:off x="277812" y="324246"/>
            <a:ext cx="9525001" cy="756157"/>
          </a:xfrm>
          <a:prstGeom prst="rect">
            <a:avLst/>
          </a:prstGeom>
        </p:spPr>
        <p:txBody>
          <a:bodyPr/>
          <a:lstStyle/>
          <a:p>
            <a:r>
              <a:rPr lang="en-US" noProof="0" dirty="0"/>
              <a:t>Exercise 3 – testing</a:t>
            </a:r>
          </a:p>
        </p:txBody>
      </p:sp>
      <p:sp>
        <p:nvSpPr>
          <p:cNvPr id="263" name="Zástupný symbol pro obsah 2"/>
          <p:cNvSpPr txBox="1">
            <a:spLocks noGrp="1"/>
          </p:cNvSpPr>
          <p:nvPr>
            <p:ph type="body" idx="1"/>
          </p:nvPr>
        </p:nvSpPr>
        <p:spPr>
          <a:xfrm>
            <a:off x="277812" y="1195826"/>
            <a:ext cx="9525001" cy="5825166"/>
          </a:xfrm>
          <a:prstGeom prst="rect">
            <a:avLst/>
          </a:prstGeom>
        </p:spPr>
        <p:txBody>
          <a:bodyPr/>
          <a:lstStyle/>
          <a:p>
            <a:r>
              <a:rPr lang="en-US" noProof="0" dirty="0"/>
              <a:t>Create test for exercise 2 (command joke/create)</a:t>
            </a:r>
          </a:p>
          <a:p>
            <a:pPr marL="899999" lvl="1" indent="-287999">
              <a:buSzPct val="70000"/>
            </a:pPr>
            <a:r>
              <a:rPr lang="en-US" noProof="0" dirty="0"/>
              <a:t>into file </a:t>
            </a:r>
            <a:r>
              <a:rPr lang="en-US" i="1" noProof="0" dirty="0"/>
              <a:t>&lt;%sub-app%&gt;/</a:t>
            </a:r>
            <a:r>
              <a:rPr lang="en-US" noProof="0" dirty="0"/>
              <a:t>test/joke/</a:t>
            </a:r>
            <a:r>
              <a:rPr lang="en-US" noProof="0" dirty="0" err="1"/>
              <a:t>joke.test.js</a:t>
            </a:r>
            <a:endParaRPr lang="en-US" noProof="0" dirty="0"/>
          </a:p>
          <a:p>
            <a:pPr marL="899999" lvl="1" indent="-287999">
              <a:buSzPct val="70000"/>
            </a:pPr>
            <a:r>
              <a:rPr lang="en-US" b="1" noProof="0" dirty="0" err="1"/>
              <a:t>npm</a:t>
            </a:r>
            <a:r>
              <a:rPr lang="en-US" b="1" noProof="0" dirty="0"/>
              <a:t> test -- </a:t>
            </a:r>
            <a:r>
              <a:rPr lang="en-US" b="1" noProof="0" dirty="0" err="1"/>
              <a:t>joke.test.js</a:t>
            </a:r>
            <a:endParaRPr lang="en-US" b="1" noProof="0" dirty="0"/>
          </a:p>
        </p:txBody>
      </p:sp>
      <p:sp>
        <p:nvSpPr>
          <p:cNvPr id="264"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67" name="Nadpis 1"/>
          <p:cNvSpPr txBox="1">
            <a:spLocks noGrp="1"/>
          </p:cNvSpPr>
          <p:nvPr>
            <p:ph type="title"/>
          </p:nvPr>
        </p:nvSpPr>
        <p:spPr>
          <a:xfrm>
            <a:off x="277812" y="324246"/>
            <a:ext cx="9525001" cy="756157"/>
          </a:xfrm>
          <a:prstGeom prst="rect">
            <a:avLst/>
          </a:prstGeom>
        </p:spPr>
        <p:txBody>
          <a:bodyPr/>
          <a:lstStyle/>
          <a:p>
            <a:r>
              <a:rPr lang="en-US" noProof="0" dirty="0"/>
              <a:t>Exercise 4 – debugging	</a:t>
            </a:r>
          </a:p>
        </p:txBody>
      </p:sp>
      <p:sp>
        <p:nvSpPr>
          <p:cNvPr id="268" name="Zástupný symbol pro obsah 2"/>
          <p:cNvSpPr txBox="1">
            <a:spLocks noGrp="1"/>
          </p:cNvSpPr>
          <p:nvPr>
            <p:ph type="body" idx="1"/>
          </p:nvPr>
        </p:nvSpPr>
        <p:spPr>
          <a:xfrm>
            <a:off x="277812" y="1195826"/>
            <a:ext cx="9525001" cy="5825166"/>
          </a:xfrm>
          <a:prstGeom prst="rect">
            <a:avLst/>
          </a:prstGeom>
        </p:spPr>
        <p:txBody>
          <a:bodyPr/>
          <a:lstStyle/>
          <a:p>
            <a:r>
              <a:rPr lang="en-US" dirty="0"/>
              <a:t>Run the app in the debug mode</a:t>
            </a:r>
            <a:endParaRPr lang="en-US" noProof="0" dirty="0"/>
          </a:p>
          <a:p>
            <a:pPr marL="863999" lvl="1" indent="-252000">
              <a:spcBef>
                <a:spcPts val="400"/>
              </a:spcBef>
              <a:buClr>
                <a:srgbClr val="323232"/>
              </a:buClr>
              <a:defRPr sz="2000"/>
            </a:pPr>
            <a:r>
              <a:rPr lang="en-US" dirty="0"/>
              <a:t>Process varies for each IDE. </a:t>
            </a:r>
            <a:endParaRPr lang="en-US" noProof="0" dirty="0"/>
          </a:p>
          <a:p>
            <a:pPr marL="863999" lvl="1" indent="-252000">
              <a:spcBef>
                <a:spcPts val="400"/>
              </a:spcBef>
              <a:buClr>
                <a:srgbClr val="323232"/>
              </a:buClr>
              <a:defRPr sz="2000"/>
            </a:pPr>
            <a:r>
              <a:rPr lang="en-US" dirty="0"/>
              <a:t>You need to have a plugin installed to support </a:t>
            </a:r>
            <a:r>
              <a:rPr lang="en-US" noProof="0" dirty="0" err="1"/>
              <a:t>Node.js</a:t>
            </a:r>
            <a:endParaRPr lang="en-US" noProof="0" dirty="0"/>
          </a:p>
          <a:p>
            <a:pPr marL="863999" lvl="1" indent="-252000">
              <a:spcBef>
                <a:spcPts val="400"/>
              </a:spcBef>
              <a:buClr>
                <a:srgbClr val="323232"/>
              </a:buClr>
              <a:defRPr sz="2000"/>
            </a:pPr>
            <a:r>
              <a:rPr lang="en-US" noProof="0" dirty="0"/>
              <a:t>Open </a:t>
            </a:r>
            <a:r>
              <a:rPr lang="en-US" i="1" noProof="0" dirty="0"/>
              <a:t>&lt;%sub-app%&gt;/</a:t>
            </a:r>
            <a:r>
              <a:rPr lang="en-US" i="1" noProof="0" dirty="0" err="1"/>
              <a:t>app.js</a:t>
            </a:r>
            <a:endParaRPr lang="en-US" i="1" noProof="0" dirty="0"/>
          </a:p>
          <a:p>
            <a:pPr marL="1331999" lvl="2" indent="-215999">
              <a:spcBef>
                <a:spcPts val="400"/>
              </a:spcBef>
              <a:buClr>
                <a:srgbClr val="878788"/>
              </a:buClr>
              <a:defRPr sz="1800" i="1"/>
            </a:pPr>
            <a:r>
              <a:rPr lang="en-US" noProof="0" dirty="0" err="1"/>
              <a:t>JetBrains</a:t>
            </a:r>
            <a:r>
              <a:rPr lang="en-US" noProof="0" dirty="0"/>
              <a:t> IDE – right click and select </a:t>
            </a:r>
            <a:r>
              <a:rPr lang="en-US" b="1" noProof="0" dirty="0"/>
              <a:t>debug ‘</a:t>
            </a:r>
            <a:r>
              <a:rPr lang="en-US" b="1" noProof="0" dirty="0" err="1"/>
              <a:t>app.js</a:t>
            </a:r>
            <a:r>
              <a:rPr lang="en-US" b="1" noProof="0" dirty="0"/>
              <a:t>‘</a:t>
            </a:r>
          </a:p>
          <a:p>
            <a:pPr marL="1331999" lvl="2" indent="-215999">
              <a:spcBef>
                <a:spcPts val="400"/>
              </a:spcBef>
              <a:buClr>
                <a:srgbClr val="878788"/>
              </a:buClr>
              <a:defRPr sz="1800" i="1"/>
            </a:pPr>
            <a:r>
              <a:rPr lang="en-US" noProof="0" dirty="0" err="1"/>
              <a:t>VSCode</a:t>
            </a:r>
            <a:r>
              <a:rPr lang="en-US" noProof="0" dirty="0"/>
              <a:t> – go / debug</a:t>
            </a:r>
          </a:p>
          <a:p>
            <a:r>
              <a:rPr lang="en-US" dirty="0"/>
              <a:t>Add a breakpoint to the controller created in exercise 2 and execute the uuCmd joke/create</a:t>
            </a:r>
            <a:endParaRPr lang="en-US" noProof="0" dirty="0"/>
          </a:p>
          <a:p>
            <a:r>
              <a:rPr lang="en-US" dirty="0"/>
              <a:t>Explore the </a:t>
            </a:r>
            <a:r>
              <a:rPr lang="en-US" dirty="0" err="1"/>
              <a:t>ucEnv</a:t>
            </a:r>
            <a:r>
              <a:rPr lang="en-US" dirty="0"/>
              <a:t> variable</a:t>
            </a:r>
            <a:endParaRPr lang="en-US" noProof="0" dirty="0"/>
          </a:p>
        </p:txBody>
      </p:sp>
      <p:sp>
        <p:nvSpPr>
          <p:cNvPr id="269"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72" name="Nadpis 1"/>
          <p:cNvSpPr txBox="1">
            <a:spLocks noGrp="1"/>
          </p:cNvSpPr>
          <p:nvPr>
            <p:ph type="title"/>
          </p:nvPr>
        </p:nvSpPr>
        <p:spPr>
          <a:xfrm>
            <a:off x="277812" y="288171"/>
            <a:ext cx="9525001" cy="756157"/>
          </a:xfrm>
          <a:prstGeom prst="rect">
            <a:avLst/>
          </a:prstGeom>
        </p:spPr>
        <p:txBody>
          <a:bodyPr/>
          <a:lstStyle/>
          <a:p>
            <a:r>
              <a:rPr lang="en-US" noProof="0" dirty="0" err="1"/>
              <a:t>Abl</a:t>
            </a:r>
            <a:endParaRPr lang="en-US" noProof="0" dirty="0"/>
          </a:p>
        </p:txBody>
      </p:sp>
      <p:sp>
        <p:nvSpPr>
          <p:cNvPr id="273" name="Zástupný symbol pro obsah 2"/>
          <p:cNvSpPr txBox="1">
            <a:spLocks noGrp="1"/>
          </p:cNvSpPr>
          <p:nvPr>
            <p:ph type="body" idx="1"/>
          </p:nvPr>
        </p:nvSpPr>
        <p:spPr>
          <a:xfrm>
            <a:off x="277199" y="1195200"/>
            <a:ext cx="9443634" cy="5819776"/>
          </a:xfrm>
          <a:prstGeom prst="rect">
            <a:avLst/>
          </a:prstGeom>
        </p:spPr>
        <p:txBody>
          <a:bodyPr/>
          <a:lstStyle/>
          <a:p>
            <a:r>
              <a:rPr lang="en-US" dirty="0"/>
              <a:t>Located in </a:t>
            </a:r>
            <a:r>
              <a:rPr lang="en-US" i="1" noProof="0" dirty="0"/>
              <a:t>&lt;%sub-app%&gt;/app/</a:t>
            </a:r>
            <a:r>
              <a:rPr lang="en-US" i="1" noProof="0" dirty="0" err="1"/>
              <a:t>abl</a:t>
            </a:r>
            <a:endParaRPr lang="en-US" i="1" noProof="0" dirty="0"/>
          </a:p>
          <a:p>
            <a:r>
              <a:rPr lang="en-US" dirty="0"/>
              <a:t>It contains the business logic of the application</a:t>
            </a:r>
          </a:p>
          <a:p>
            <a:r>
              <a:rPr lang="en-US" dirty="0"/>
              <a:t>It is usually implemented based on the scenario described in the design</a:t>
            </a:r>
            <a:endParaRPr lang="en-US" noProof="0" dirty="0"/>
          </a:p>
          <a:p>
            <a:endParaRPr lang="en-US" noProof="0" dirty="0"/>
          </a:p>
          <a:p>
            <a:r>
              <a:rPr lang="en-US" noProof="0" dirty="0"/>
              <a:t>DtoIn validation</a:t>
            </a:r>
          </a:p>
          <a:p>
            <a:r>
              <a:rPr lang="en-US" noProof="0" dirty="0"/>
              <a:t>Error Handling</a:t>
            </a:r>
          </a:p>
          <a:p>
            <a:r>
              <a:rPr lang="en-US" noProof="0" dirty="0"/>
              <a:t>Interaction with DAO layer (persistence)</a:t>
            </a:r>
          </a:p>
          <a:p>
            <a:r>
              <a:rPr lang="en-US" noProof="0" dirty="0"/>
              <a:t>…</a:t>
            </a:r>
          </a:p>
        </p:txBody>
      </p:sp>
      <p:sp>
        <p:nvSpPr>
          <p:cNvPr id="274"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77" name="Nadpis 1"/>
          <p:cNvSpPr txBox="1">
            <a:spLocks noGrp="1"/>
          </p:cNvSpPr>
          <p:nvPr>
            <p:ph type="title"/>
          </p:nvPr>
        </p:nvSpPr>
        <p:spPr>
          <a:xfrm>
            <a:off x="277812" y="288171"/>
            <a:ext cx="9525001" cy="756157"/>
          </a:xfrm>
          <a:prstGeom prst="rect">
            <a:avLst/>
          </a:prstGeom>
        </p:spPr>
        <p:txBody>
          <a:bodyPr/>
          <a:lstStyle/>
          <a:p>
            <a:r>
              <a:rPr lang="en-US" noProof="0" dirty="0" err="1"/>
              <a:t>Abl</a:t>
            </a:r>
            <a:endParaRPr lang="en-US" noProof="0" dirty="0"/>
          </a:p>
        </p:txBody>
      </p:sp>
      <p:sp>
        <p:nvSpPr>
          <p:cNvPr id="278"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33</a:t>
            </a:fld>
            <a:endParaRPr/>
          </a:p>
        </p:txBody>
      </p:sp>
      <p:pic>
        <p:nvPicPr>
          <p:cNvPr id="3" name="Obrázek 2">
            <a:extLst>
              <a:ext uri="{FF2B5EF4-FFF2-40B4-BE49-F238E27FC236}">
                <a16:creationId xmlns:a16="http://schemas.microsoft.com/office/drawing/2014/main" id="{DFFFFC15-3525-014F-9AA8-4BA148F37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7" y="896984"/>
            <a:ext cx="7589145" cy="6205294"/>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82" name="Nadpis 1"/>
          <p:cNvSpPr txBox="1">
            <a:spLocks noGrp="1"/>
          </p:cNvSpPr>
          <p:nvPr>
            <p:ph type="title"/>
          </p:nvPr>
        </p:nvSpPr>
        <p:spPr>
          <a:xfrm>
            <a:off x="277812" y="288171"/>
            <a:ext cx="9525001" cy="756157"/>
          </a:xfrm>
          <a:prstGeom prst="rect">
            <a:avLst/>
          </a:prstGeom>
        </p:spPr>
        <p:txBody>
          <a:bodyPr/>
          <a:lstStyle/>
          <a:p>
            <a:r>
              <a:rPr lang="en-US" noProof="0" dirty="0" err="1"/>
              <a:t>Abl</a:t>
            </a:r>
            <a:r>
              <a:rPr lang="en-US" noProof="0" dirty="0"/>
              <a:t> – usage in Controller</a:t>
            </a:r>
          </a:p>
        </p:txBody>
      </p:sp>
      <p:sp>
        <p:nvSpPr>
          <p:cNvPr id="283"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34</a:t>
            </a:fld>
            <a:endParaRPr/>
          </a:p>
        </p:txBody>
      </p:sp>
      <p:pic>
        <p:nvPicPr>
          <p:cNvPr id="3" name="Obrázek 2">
            <a:extLst>
              <a:ext uri="{FF2B5EF4-FFF2-40B4-BE49-F238E27FC236}">
                <a16:creationId xmlns:a16="http://schemas.microsoft.com/office/drawing/2014/main" id="{F67A451E-C16E-CE42-9C11-85B1229BE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352" y="2232359"/>
            <a:ext cx="8024395" cy="3091782"/>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87" name="Nadpis 1"/>
          <p:cNvSpPr txBox="1">
            <a:spLocks noGrp="1"/>
          </p:cNvSpPr>
          <p:nvPr>
            <p:ph type="title"/>
          </p:nvPr>
        </p:nvSpPr>
        <p:spPr>
          <a:xfrm>
            <a:off x="277812" y="288171"/>
            <a:ext cx="9525001" cy="756157"/>
          </a:xfrm>
          <a:prstGeom prst="rect">
            <a:avLst/>
          </a:prstGeom>
        </p:spPr>
        <p:txBody>
          <a:bodyPr/>
          <a:lstStyle/>
          <a:p>
            <a:r>
              <a:rPr lang="en-US" noProof="0" dirty="0"/>
              <a:t>Validation – </a:t>
            </a:r>
            <a:r>
              <a:rPr lang="en-US" dirty="0"/>
              <a:t>validation type</a:t>
            </a:r>
            <a:endParaRPr lang="en-US" noProof="0" dirty="0"/>
          </a:p>
        </p:txBody>
      </p:sp>
      <p:sp>
        <p:nvSpPr>
          <p:cNvPr id="288"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35</a:t>
            </a:fld>
            <a:endParaRPr/>
          </a:p>
        </p:txBody>
      </p:sp>
      <p:sp>
        <p:nvSpPr>
          <p:cNvPr id="289" name="Zástupný symbol pro obsah 2"/>
          <p:cNvSpPr txBox="1">
            <a:spLocks noGrp="1"/>
          </p:cNvSpPr>
          <p:nvPr>
            <p:ph type="body" idx="1"/>
          </p:nvPr>
        </p:nvSpPr>
        <p:spPr>
          <a:xfrm>
            <a:off x="209464" y="1195200"/>
            <a:ext cx="9764295" cy="5819776"/>
          </a:xfrm>
          <a:prstGeom prst="rect">
            <a:avLst/>
          </a:prstGeom>
        </p:spPr>
        <p:txBody>
          <a:bodyPr/>
          <a:lstStyle/>
          <a:p>
            <a:r>
              <a:rPr lang="en-US" dirty="0"/>
              <a:t>For each dtoIn, there is a matching </a:t>
            </a:r>
            <a:r>
              <a:rPr lang="en-US" b="1" dirty="0"/>
              <a:t>validation type</a:t>
            </a:r>
            <a:r>
              <a:rPr lang="en-US" dirty="0"/>
              <a:t> in an application</a:t>
            </a:r>
            <a:endParaRPr lang="en-US" b="1" noProof="0" dirty="0"/>
          </a:p>
          <a:p>
            <a:r>
              <a:rPr lang="en-US" dirty="0"/>
              <a:t>They are located in </a:t>
            </a:r>
            <a:r>
              <a:rPr lang="en-US" i="1" noProof="0" dirty="0"/>
              <a:t>&lt;%sub-app%&gt;/app/</a:t>
            </a:r>
            <a:r>
              <a:rPr lang="en-US" i="1" noProof="0" dirty="0" err="1"/>
              <a:t>api</a:t>
            </a:r>
            <a:r>
              <a:rPr lang="en-US" i="1" noProof="0" dirty="0"/>
              <a:t>/</a:t>
            </a:r>
            <a:r>
              <a:rPr lang="en-US" i="1" noProof="0" dirty="0" err="1"/>
              <a:t>validation_types</a:t>
            </a:r>
            <a:endParaRPr lang="en-US" i="1" noProof="0" dirty="0"/>
          </a:p>
          <a:p>
            <a:r>
              <a:rPr lang="en-US" dirty="0"/>
              <a:t>Validation type defines the content of dtoIn</a:t>
            </a:r>
            <a:endParaRPr lang="en-US" noProof="0" dirty="0"/>
          </a:p>
          <a:p>
            <a:pPr marL="863999" lvl="1" indent="-252000">
              <a:spcBef>
                <a:spcPts val="400"/>
              </a:spcBef>
              <a:buClr>
                <a:srgbClr val="323232"/>
              </a:buClr>
              <a:defRPr sz="2000"/>
            </a:pPr>
            <a:r>
              <a:rPr lang="en-US" dirty="0"/>
              <a:t>What parameters to include</a:t>
            </a:r>
            <a:endParaRPr lang="en-US" noProof="0" dirty="0"/>
          </a:p>
          <a:p>
            <a:pPr marL="863999" lvl="1" indent="-252000">
              <a:spcBef>
                <a:spcPts val="400"/>
              </a:spcBef>
              <a:buClr>
                <a:srgbClr val="323232"/>
              </a:buClr>
              <a:defRPr sz="2000"/>
            </a:pPr>
            <a:r>
              <a:rPr lang="en-US" dirty="0"/>
              <a:t>What data type these parameters should be</a:t>
            </a:r>
            <a:endParaRPr lang="en-US" noProof="0" dirty="0"/>
          </a:p>
          <a:p>
            <a:pPr marL="863999" lvl="1" indent="-252000">
              <a:spcBef>
                <a:spcPts val="400"/>
              </a:spcBef>
              <a:buClr>
                <a:srgbClr val="323232"/>
              </a:buClr>
              <a:defRPr sz="2000"/>
            </a:pPr>
            <a:r>
              <a:rPr lang="en-US" dirty="0"/>
              <a:t>What parameters are required</a:t>
            </a:r>
            <a:endParaRPr lang="en-US" noProof="0" dirty="0"/>
          </a:p>
          <a:p>
            <a:endParaRPr lang="en-US" sz="2000" noProof="0" dirty="0"/>
          </a:p>
          <a:p>
            <a:endParaRPr lang="en-US" sz="2000" noProof="0" dirty="0"/>
          </a:p>
          <a:p>
            <a:endParaRPr lang="en-US" sz="2000" dirty="0"/>
          </a:p>
          <a:p>
            <a:endParaRPr lang="en-US" sz="2000" noProof="0" dirty="0"/>
          </a:p>
          <a:p>
            <a:endParaRPr lang="en-US" sz="2000" noProof="0" dirty="0"/>
          </a:p>
          <a:p>
            <a:r>
              <a:rPr lang="en-US" noProof="0" dirty="0"/>
              <a:t>Example of data types: shape, string, number, code, binary</a:t>
            </a:r>
          </a:p>
          <a:p>
            <a:pPr marL="863999" lvl="1" indent="-252000">
              <a:spcBef>
                <a:spcPts val="400"/>
              </a:spcBef>
              <a:buClr>
                <a:srgbClr val="323232"/>
              </a:buClr>
              <a:defRPr sz="2000"/>
            </a:pPr>
            <a:r>
              <a:rPr lang="en-US" dirty="0"/>
              <a:t>See the general documentation for a complete list of data types</a:t>
            </a:r>
          </a:p>
          <a:p>
            <a:pPr marL="1301235" lvl="2" indent="-252000">
              <a:spcBef>
                <a:spcPts val="400"/>
              </a:spcBef>
              <a:buClr>
                <a:srgbClr val="323232"/>
              </a:buClr>
              <a:defRPr sz="2000"/>
            </a:pPr>
            <a:r>
              <a:rPr lang="en-US" noProof="0" dirty="0">
                <a:solidFill>
                  <a:srgbClr val="00CC00"/>
                </a:solidFill>
              </a:rPr>
              <a:t> uuAppServer – Concepts | Validation</a:t>
            </a:r>
          </a:p>
        </p:txBody>
      </p:sp>
      <p:pic>
        <p:nvPicPr>
          <p:cNvPr id="3" name="Obrázek 2">
            <a:extLst>
              <a:ext uri="{FF2B5EF4-FFF2-40B4-BE49-F238E27FC236}">
                <a16:creationId xmlns:a16="http://schemas.microsoft.com/office/drawing/2014/main" id="{E6B8CFFB-B65D-1449-95ED-DBBA1C317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267" y="3716188"/>
            <a:ext cx="5425077" cy="1580256"/>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93" name="Nadpis 1"/>
          <p:cNvSpPr txBox="1">
            <a:spLocks noGrp="1"/>
          </p:cNvSpPr>
          <p:nvPr>
            <p:ph type="title"/>
          </p:nvPr>
        </p:nvSpPr>
        <p:spPr>
          <a:xfrm>
            <a:off x="277812" y="288171"/>
            <a:ext cx="9525001" cy="756157"/>
          </a:xfrm>
          <a:prstGeom prst="rect">
            <a:avLst/>
          </a:prstGeom>
        </p:spPr>
        <p:txBody>
          <a:bodyPr/>
          <a:lstStyle/>
          <a:p>
            <a:r>
              <a:rPr lang="en-US" noProof="0" dirty="0"/>
              <a:t>Exercise 5 – validation types</a:t>
            </a:r>
          </a:p>
        </p:txBody>
      </p:sp>
      <p:sp>
        <p:nvSpPr>
          <p:cNvPr id="294"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36</a:t>
            </a:fld>
            <a:endParaRPr/>
          </a:p>
        </p:txBody>
      </p:sp>
      <p:sp>
        <p:nvSpPr>
          <p:cNvPr id="295" name="Zástupný symbol pro obsah 2"/>
          <p:cNvSpPr txBox="1">
            <a:spLocks noGrp="1"/>
          </p:cNvSpPr>
          <p:nvPr>
            <p:ph type="body" idx="1"/>
          </p:nvPr>
        </p:nvSpPr>
        <p:spPr>
          <a:xfrm>
            <a:off x="277199" y="1195200"/>
            <a:ext cx="9443634" cy="5819776"/>
          </a:xfrm>
          <a:prstGeom prst="rect">
            <a:avLst/>
          </a:prstGeom>
        </p:spPr>
        <p:txBody>
          <a:bodyPr/>
          <a:lstStyle/>
          <a:p>
            <a:r>
              <a:rPr lang="en-US" dirty="0"/>
              <a:t>Explore the basic data types that uuAppServer provides</a:t>
            </a:r>
            <a:endParaRPr lang="en-US" noProof="0" dirty="0"/>
          </a:p>
          <a:p>
            <a:r>
              <a:rPr lang="en-US" dirty="0"/>
              <a:t>Build a validation type for a </a:t>
            </a:r>
            <a:r>
              <a:rPr lang="en-US" b="1" dirty="0"/>
              <a:t>book</a:t>
            </a:r>
            <a:r>
              <a:rPr lang="en-US" dirty="0"/>
              <a:t>:</a:t>
            </a:r>
            <a:endParaRPr lang="en-US" noProof="0" dirty="0"/>
          </a:p>
          <a:p>
            <a:pPr marL="863999" lvl="1" indent="-252000">
              <a:spcBef>
                <a:spcPts val="400"/>
              </a:spcBef>
              <a:buClr>
                <a:srgbClr val="323232"/>
              </a:buClr>
              <a:defRPr sz="2000"/>
            </a:pPr>
            <a:r>
              <a:rPr lang="en-US" dirty="0"/>
              <a:t>The book contains basic attributes such as: </a:t>
            </a:r>
            <a:endParaRPr lang="en-US" noProof="0" dirty="0"/>
          </a:p>
          <a:p>
            <a:pPr marL="1331999" lvl="2" indent="-215999">
              <a:buClr>
                <a:srgbClr val="878788"/>
              </a:buClr>
              <a:defRPr sz="2200" b="1"/>
            </a:pPr>
            <a:r>
              <a:rPr lang="en-US" noProof="0" dirty="0"/>
              <a:t>Name – </a:t>
            </a:r>
            <a:r>
              <a:rPr lang="en-US" b="0" noProof="0" dirty="0"/>
              <a:t>100 characters maximum, required</a:t>
            </a:r>
          </a:p>
          <a:p>
            <a:pPr marL="1331999" lvl="2" indent="-215999">
              <a:buClr>
                <a:srgbClr val="878788"/>
              </a:buClr>
              <a:defRPr sz="2200" b="1"/>
            </a:pPr>
            <a:r>
              <a:rPr lang="en-US" noProof="0" dirty="0"/>
              <a:t>Genre – one of: action, drama, horror</a:t>
            </a:r>
          </a:p>
          <a:p>
            <a:pPr marL="863999" lvl="1" indent="-252000">
              <a:spcBef>
                <a:spcPts val="400"/>
              </a:spcBef>
              <a:buClr>
                <a:srgbClr val="323232"/>
              </a:buClr>
              <a:defRPr sz="2000"/>
            </a:pPr>
            <a:r>
              <a:rPr lang="en-US" dirty="0"/>
              <a:t>It also contains composite data types</a:t>
            </a:r>
            <a:endParaRPr lang="en-US" noProof="0" dirty="0"/>
          </a:p>
          <a:p>
            <a:pPr marL="1331999" lvl="2" indent="-215999">
              <a:buClr>
                <a:srgbClr val="878788"/>
              </a:buClr>
              <a:defRPr sz="2200" b="1"/>
            </a:pPr>
            <a:r>
              <a:rPr lang="en-US" noProof="0" dirty="0"/>
              <a:t>Author</a:t>
            </a:r>
            <a:r>
              <a:rPr lang="en-US" b="0" noProof="0" dirty="0"/>
              <a:t>(name, birthday) - required</a:t>
            </a:r>
          </a:p>
          <a:p>
            <a:pPr marL="1331999" lvl="2" indent="-215999">
              <a:buClr>
                <a:srgbClr val="878788"/>
              </a:buClr>
              <a:defRPr sz="2200" b="1"/>
            </a:pPr>
            <a:r>
              <a:rPr lang="en-US" noProof="0" dirty="0"/>
              <a:t>Publisher</a:t>
            </a:r>
            <a:r>
              <a:rPr lang="en-US" b="0" noProof="0" dirty="0"/>
              <a:t> (name, address)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298" name="Nadpis 1"/>
          <p:cNvSpPr txBox="1">
            <a:spLocks noGrp="1"/>
          </p:cNvSpPr>
          <p:nvPr>
            <p:ph type="title"/>
          </p:nvPr>
        </p:nvSpPr>
        <p:spPr>
          <a:xfrm>
            <a:off x="277812" y="288171"/>
            <a:ext cx="9525001" cy="756157"/>
          </a:xfrm>
          <a:prstGeom prst="rect">
            <a:avLst/>
          </a:prstGeom>
        </p:spPr>
        <p:txBody>
          <a:bodyPr/>
          <a:lstStyle/>
          <a:p>
            <a:r>
              <a:rPr lang="en-US" noProof="0" dirty="0"/>
              <a:t>Validation – validation process</a:t>
            </a:r>
          </a:p>
        </p:txBody>
      </p:sp>
      <p:sp>
        <p:nvSpPr>
          <p:cNvPr id="299"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37</a:t>
            </a:fld>
            <a:endParaRPr/>
          </a:p>
        </p:txBody>
      </p:sp>
      <p:sp>
        <p:nvSpPr>
          <p:cNvPr id="300" name="Zástupný symbol pro obsah 2"/>
          <p:cNvSpPr txBox="1">
            <a:spLocks noGrp="1"/>
          </p:cNvSpPr>
          <p:nvPr>
            <p:ph type="body" idx="1"/>
          </p:nvPr>
        </p:nvSpPr>
        <p:spPr>
          <a:xfrm>
            <a:off x="227378" y="1213648"/>
            <a:ext cx="9443634" cy="5819776"/>
          </a:xfrm>
          <a:prstGeom prst="rect">
            <a:avLst/>
          </a:prstGeom>
        </p:spPr>
        <p:txBody>
          <a:bodyPr/>
          <a:lstStyle/>
          <a:p>
            <a:r>
              <a:rPr lang="en-US" noProof="0" dirty="0"/>
              <a:t>Validator initialization</a:t>
            </a:r>
          </a:p>
          <a:p>
            <a:endParaRPr lang="en-US" noProof="0" dirty="0"/>
          </a:p>
          <a:p>
            <a:endParaRPr lang="en-US" noProof="0" dirty="0"/>
          </a:p>
          <a:p>
            <a:endParaRPr lang="en-US" noProof="0" dirty="0"/>
          </a:p>
          <a:p>
            <a:endParaRPr lang="en-US" noProof="0" dirty="0"/>
          </a:p>
          <a:p>
            <a:endParaRPr lang="en-US" dirty="0"/>
          </a:p>
          <a:p>
            <a:endParaRPr lang="en-US" noProof="0" dirty="0"/>
          </a:p>
          <a:p>
            <a:r>
              <a:rPr lang="en-US" dirty="0"/>
              <a:t>Perform validation</a:t>
            </a:r>
            <a:endParaRPr lang="en-US" noProof="0" dirty="0"/>
          </a:p>
        </p:txBody>
      </p:sp>
      <p:pic>
        <p:nvPicPr>
          <p:cNvPr id="3" name="Obrázek 2">
            <a:extLst>
              <a:ext uri="{FF2B5EF4-FFF2-40B4-BE49-F238E27FC236}">
                <a16:creationId xmlns:a16="http://schemas.microsoft.com/office/drawing/2014/main" id="{F95BEF98-CC47-4044-823F-28B532EC3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24" y="1668504"/>
            <a:ext cx="6596380" cy="2136328"/>
          </a:xfrm>
          <a:prstGeom prst="rect">
            <a:avLst/>
          </a:prstGeom>
        </p:spPr>
      </p:pic>
      <p:pic>
        <p:nvPicPr>
          <p:cNvPr id="5" name="Obrázek 4">
            <a:extLst>
              <a:ext uri="{FF2B5EF4-FFF2-40B4-BE49-F238E27FC236}">
                <a16:creationId xmlns:a16="http://schemas.microsoft.com/office/drawing/2014/main" id="{FC40F1E2-9911-D94B-96DA-A91F2B053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5" y="4834130"/>
            <a:ext cx="6596380" cy="1120539"/>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05" name="Nadpis 1"/>
          <p:cNvSpPr txBox="1">
            <a:spLocks noGrp="1"/>
          </p:cNvSpPr>
          <p:nvPr>
            <p:ph type="title"/>
          </p:nvPr>
        </p:nvSpPr>
        <p:spPr>
          <a:xfrm>
            <a:off x="277812" y="288171"/>
            <a:ext cx="9525001" cy="756157"/>
          </a:xfrm>
          <a:prstGeom prst="rect">
            <a:avLst/>
          </a:prstGeom>
        </p:spPr>
        <p:txBody>
          <a:bodyPr/>
          <a:lstStyle/>
          <a:p>
            <a:r>
              <a:rPr lang="en-US" noProof="0" dirty="0"/>
              <a:t>Validation – </a:t>
            </a:r>
            <a:r>
              <a:rPr lang="en-US" noProof="0" dirty="0" err="1"/>
              <a:t>validationResult</a:t>
            </a:r>
            <a:endParaRPr lang="en-US" noProof="0" dirty="0"/>
          </a:p>
        </p:txBody>
      </p:sp>
      <p:sp>
        <p:nvSpPr>
          <p:cNvPr id="306"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38</a:t>
            </a:fld>
            <a:endParaRPr/>
          </a:p>
        </p:txBody>
      </p:sp>
      <p:sp>
        <p:nvSpPr>
          <p:cNvPr id="307" name="Zástupný symbol pro obsah 2"/>
          <p:cNvSpPr txBox="1">
            <a:spLocks noGrp="1"/>
          </p:cNvSpPr>
          <p:nvPr>
            <p:ph type="body" sz="half" idx="1"/>
          </p:nvPr>
        </p:nvSpPr>
        <p:spPr>
          <a:xfrm>
            <a:off x="227378" y="1213650"/>
            <a:ext cx="9443634" cy="1702887"/>
          </a:xfrm>
          <a:prstGeom prst="rect">
            <a:avLst/>
          </a:prstGeom>
        </p:spPr>
        <p:txBody>
          <a:bodyPr/>
          <a:lstStyle/>
          <a:p>
            <a:r>
              <a:rPr lang="en-US" dirty="0"/>
              <a:t>Provides an API</a:t>
            </a:r>
            <a:endParaRPr lang="en-US" noProof="0" dirty="0"/>
          </a:p>
          <a:p>
            <a:pPr>
              <a:defRPr sz="2300"/>
            </a:pPr>
            <a:r>
              <a:rPr lang="en-US" noProof="0" dirty="0" err="1"/>
              <a:t>IsValid</a:t>
            </a:r>
            <a:r>
              <a:rPr lang="en-US" noProof="0" dirty="0"/>
              <a:t>(), </a:t>
            </a:r>
            <a:r>
              <a:rPr lang="en-US" noProof="0" dirty="0" err="1"/>
              <a:t>getUnsupportedKeys</a:t>
            </a:r>
            <a:r>
              <a:rPr lang="en-US" noProof="0" dirty="0"/>
              <a:t>(), </a:t>
            </a:r>
            <a:r>
              <a:rPr lang="en-US" noProof="0" dirty="0" err="1"/>
              <a:t>getMissingKeys</a:t>
            </a:r>
            <a:r>
              <a:rPr lang="en-US" noProof="0" dirty="0"/>
              <a:t>(), </a:t>
            </a:r>
            <a:r>
              <a:rPr lang="en-US" noProof="0" dirty="0" err="1"/>
              <a:t>getInvalidValueKeys</a:t>
            </a:r>
            <a:r>
              <a:rPr lang="en-US" noProof="0" dirty="0"/>
              <a:t>(), </a:t>
            </a:r>
            <a:r>
              <a:rPr lang="en-US" noProof="0" dirty="0" err="1"/>
              <a:t>getInvalidTypeKeys</a:t>
            </a:r>
            <a:r>
              <a:rPr lang="en-US" noProof="0" dirty="0"/>
              <a:t>(), </a:t>
            </a:r>
            <a:r>
              <a:rPr lang="en-US" noProof="0" dirty="0" err="1"/>
              <a:t>getValidationErrorMap</a:t>
            </a:r>
            <a:r>
              <a:rPr lang="en-US" noProof="0" dirty="0"/>
              <a:t>() ... </a:t>
            </a:r>
          </a:p>
        </p:txBody>
      </p:sp>
      <p:pic>
        <p:nvPicPr>
          <p:cNvPr id="6" name="Obrázek 5">
            <a:extLst>
              <a:ext uri="{FF2B5EF4-FFF2-40B4-BE49-F238E27FC236}">
                <a16:creationId xmlns:a16="http://schemas.microsoft.com/office/drawing/2014/main" id="{75F289D5-0094-8648-B819-B825CB6EF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88" y="2704704"/>
            <a:ext cx="5370025" cy="4563625"/>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11" name="Nadpis 1"/>
          <p:cNvSpPr txBox="1">
            <a:spLocks noGrp="1"/>
          </p:cNvSpPr>
          <p:nvPr>
            <p:ph type="title"/>
          </p:nvPr>
        </p:nvSpPr>
        <p:spPr>
          <a:xfrm>
            <a:off x="277812" y="288171"/>
            <a:ext cx="9525001" cy="756157"/>
          </a:xfrm>
          <a:prstGeom prst="rect">
            <a:avLst/>
          </a:prstGeom>
        </p:spPr>
        <p:txBody>
          <a:bodyPr/>
          <a:lstStyle/>
          <a:p>
            <a:r>
              <a:rPr lang="en-US" noProof="0" dirty="0" err="1"/>
              <a:t>Validace</a:t>
            </a:r>
            <a:r>
              <a:rPr lang="en-US" noProof="0" dirty="0"/>
              <a:t> – </a:t>
            </a:r>
            <a:r>
              <a:rPr lang="en-US" noProof="0" dirty="0" err="1"/>
              <a:t>validationHelper</a:t>
            </a:r>
            <a:endParaRPr lang="en-US" noProof="0" dirty="0"/>
          </a:p>
        </p:txBody>
      </p:sp>
      <p:sp>
        <p:nvSpPr>
          <p:cNvPr id="312"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39</a:t>
            </a:fld>
            <a:endParaRPr/>
          </a:p>
        </p:txBody>
      </p:sp>
      <p:sp>
        <p:nvSpPr>
          <p:cNvPr id="313" name="Zástupný symbol pro obsah 2"/>
          <p:cNvSpPr txBox="1">
            <a:spLocks noGrp="1"/>
          </p:cNvSpPr>
          <p:nvPr>
            <p:ph type="body" sz="half" idx="1"/>
          </p:nvPr>
        </p:nvSpPr>
        <p:spPr>
          <a:xfrm>
            <a:off x="227378" y="1213650"/>
            <a:ext cx="9443634" cy="1702887"/>
          </a:xfrm>
          <a:prstGeom prst="rect">
            <a:avLst/>
          </a:prstGeom>
        </p:spPr>
        <p:txBody>
          <a:bodyPr/>
          <a:lstStyle/>
          <a:p>
            <a:r>
              <a:rPr lang="en-US" dirty="0"/>
              <a:t>Automatic conversion of data types</a:t>
            </a:r>
            <a:endParaRPr lang="en-US" noProof="0" dirty="0"/>
          </a:p>
          <a:p>
            <a:pPr>
              <a:defRPr sz="2300"/>
            </a:pPr>
            <a:r>
              <a:rPr lang="en-US" dirty="0"/>
              <a:t>Removes unsupported keys and adding a warning messages</a:t>
            </a:r>
            <a:endParaRPr lang="en-US" noProof="0" dirty="0"/>
          </a:p>
          <a:p>
            <a:pPr>
              <a:defRPr sz="2300"/>
            </a:pPr>
            <a:r>
              <a:rPr lang="en-US" dirty="0"/>
              <a:t>Throws an exception in the case of an invalid dtoIn</a:t>
            </a:r>
            <a:endParaRPr lang="en-US" noProof="0" dirty="0"/>
          </a:p>
        </p:txBody>
      </p:sp>
      <p:pic>
        <p:nvPicPr>
          <p:cNvPr id="4" name="Obrázek 3">
            <a:extLst>
              <a:ext uri="{FF2B5EF4-FFF2-40B4-BE49-F238E27FC236}">
                <a16:creationId xmlns:a16="http://schemas.microsoft.com/office/drawing/2014/main" id="{3903E9A9-A194-0847-96F4-EF1E1B529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812" y="2820693"/>
            <a:ext cx="7612177" cy="2697677"/>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14" name="Nadpis 1"/>
          <p:cNvSpPr txBox="1">
            <a:spLocks noGrp="1"/>
          </p:cNvSpPr>
          <p:nvPr>
            <p:ph type="title"/>
          </p:nvPr>
        </p:nvSpPr>
        <p:spPr>
          <a:xfrm>
            <a:off x="277812" y="288171"/>
            <a:ext cx="9525001" cy="756157"/>
          </a:xfrm>
          <a:prstGeom prst="rect">
            <a:avLst/>
          </a:prstGeom>
        </p:spPr>
        <p:txBody>
          <a:bodyPr/>
          <a:lstStyle/>
          <a:p>
            <a:r>
              <a:rPr lang="en-US" noProof="0" dirty="0"/>
              <a:t>Day 3</a:t>
            </a:r>
          </a:p>
        </p:txBody>
      </p:sp>
      <p:sp>
        <p:nvSpPr>
          <p:cNvPr id="115" name="Zástupný symbol pro obsah 2"/>
          <p:cNvSpPr txBox="1">
            <a:spLocks noGrp="1"/>
          </p:cNvSpPr>
          <p:nvPr>
            <p:ph type="body" idx="1"/>
          </p:nvPr>
        </p:nvSpPr>
        <p:spPr>
          <a:xfrm>
            <a:off x="277812" y="1195826"/>
            <a:ext cx="9525001" cy="5825166"/>
          </a:xfrm>
          <a:prstGeom prst="rect">
            <a:avLst/>
          </a:prstGeom>
        </p:spPr>
        <p:txBody>
          <a:bodyPr/>
          <a:lstStyle/>
          <a:p>
            <a:r>
              <a:rPr lang="en-US" noProof="0" dirty="0" err="1"/>
              <a:t>uuUve</a:t>
            </a:r>
            <a:endParaRPr lang="en-US" noProof="0" dirty="0"/>
          </a:p>
          <a:p>
            <a:r>
              <a:rPr lang="en-US" noProof="0" dirty="0"/>
              <a:t>Logging</a:t>
            </a:r>
          </a:p>
          <a:p>
            <a:r>
              <a:rPr lang="en-US" noProof="0" dirty="0" err="1"/>
              <a:t>uuAppClient</a:t>
            </a:r>
            <a:endParaRPr lang="en-US" noProof="0" dirty="0"/>
          </a:p>
          <a:p>
            <a:r>
              <a:rPr lang="en-US" noProof="0" dirty="0"/>
              <a:t>Pagination</a:t>
            </a:r>
          </a:p>
          <a:p>
            <a:r>
              <a:rPr lang="en-US" noProof="0" dirty="0"/>
              <a:t>uuCloud deployment</a:t>
            </a:r>
          </a:p>
          <a:p>
            <a:endParaRPr lang="en-US" noProof="0" dirty="0"/>
          </a:p>
          <a:p>
            <a:r>
              <a:rPr lang="en-US" noProof="0" dirty="0"/>
              <a:t>Final exercises - </a:t>
            </a:r>
            <a:r>
              <a:rPr lang="en-US" noProof="0" dirty="0" err="1"/>
              <a:t>uuJokes</a:t>
            </a:r>
            <a:endParaRPr lang="en-US" noProof="0" dirty="0"/>
          </a:p>
          <a:p>
            <a:pPr marL="863999" lvl="1" indent="-252000">
              <a:spcBef>
                <a:spcPts val="400"/>
              </a:spcBef>
              <a:buClr>
                <a:srgbClr val="323232"/>
              </a:buClr>
              <a:defRPr sz="2000"/>
            </a:pPr>
            <a:r>
              <a:rPr lang="en-US" noProof="0" dirty="0"/>
              <a:t>Design introduction</a:t>
            </a:r>
          </a:p>
          <a:p>
            <a:pPr marL="863999" lvl="1" indent="-252000">
              <a:spcBef>
                <a:spcPts val="400"/>
              </a:spcBef>
              <a:buClr>
                <a:srgbClr val="323232"/>
              </a:buClr>
              <a:defRPr sz="2000"/>
            </a:pPr>
            <a:r>
              <a:rPr lang="en-US" noProof="0" dirty="0"/>
              <a:t>Implementation of 2 UCs</a:t>
            </a:r>
          </a:p>
        </p:txBody>
      </p:sp>
      <p:sp>
        <p:nvSpPr>
          <p:cNvPr id="116" name="Zástupný symbol pro číslo snímku 4"/>
          <p:cNvSpPr txBox="1">
            <a:spLocks noGrp="1"/>
          </p:cNvSpPr>
          <p:nvPr>
            <p:ph type="sldNum" sz="quarter" idx="2"/>
          </p:nvPr>
        </p:nvSpPr>
        <p:spPr>
          <a:xfrm>
            <a:off x="9850304" y="7294735"/>
            <a:ext cx="191190"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17" name="Nadpis 1"/>
          <p:cNvSpPr txBox="1">
            <a:spLocks noGrp="1"/>
          </p:cNvSpPr>
          <p:nvPr>
            <p:ph type="title"/>
          </p:nvPr>
        </p:nvSpPr>
        <p:spPr>
          <a:xfrm>
            <a:off x="277812" y="288171"/>
            <a:ext cx="9525001" cy="756157"/>
          </a:xfrm>
          <a:prstGeom prst="rect">
            <a:avLst/>
          </a:prstGeom>
        </p:spPr>
        <p:txBody>
          <a:bodyPr/>
          <a:lstStyle/>
          <a:p>
            <a:r>
              <a:rPr lang="en-US" noProof="0" dirty="0"/>
              <a:t>Error Handling - </a:t>
            </a:r>
            <a:r>
              <a:rPr lang="en-US" noProof="0" dirty="0" err="1"/>
              <a:t>AppError</a:t>
            </a:r>
            <a:endParaRPr lang="en-US" noProof="0" dirty="0"/>
          </a:p>
        </p:txBody>
      </p:sp>
      <p:sp>
        <p:nvSpPr>
          <p:cNvPr id="318"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40</a:t>
            </a:fld>
            <a:endParaRPr/>
          </a:p>
        </p:txBody>
      </p:sp>
      <p:sp>
        <p:nvSpPr>
          <p:cNvPr id="319" name="Zástupný symbol pro obsah 2"/>
          <p:cNvSpPr txBox="1">
            <a:spLocks noGrp="1"/>
          </p:cNvSpPr>
          <p:nvPr>
            <p:ph type="body" sz="half" idx="1"/>
          </p:nvPr>
        </p:nvSpPr>
        <p:spPr>
          <a:xfrm>
            <a:off x="227378" y="1213650"/>
            <a:ext cx="9443634" cy="1702887"/>
          </a:xfrm>
          <a:prstGeom prst="rect">
            <a:avLst/>
          </a:prstGeom>
        </p:spPr>
        <p:txBody>
          <a:bodyPr/>
          <a:lstStyle/>
          <a:p>
            <a:pPr>
              <a:defRPr sz="2300"/>
            </a:pPr>
            <a:r>
              <a:rPr lang="en-US" dirty="0"/>
              <a:t>Abstract application exception</a:t>
            </a:r>
            <a:endParaRPr lang="en-US" noProof="0" dirty="0"/>
          </a:p>
          <a:p>
            <a:pPr>
              <a:defRPr sz="2300"/>
            </a:pPr>
            <a:r>
              <a:rPr lang="en-US" dirty="0"/>
              <a:t>Parent for all application errors</a:t>
            </a:r>
            <a:endParaRPr lang="en-US" noProof="0" dirty="0"/>
          </a:p>
          <a:p>
            <a:pPr>
              <a:spcBef>
                <a:spcPts val="400"/>
              </a:spcBef>
              <a:defRPr sz="2000"/>
            </a:pPr>
            <a:r>
              <a:rPr lang="en-US" dirty="0"/>
              <a:t>Located in </a:t>
            </a:r>
            <a:r>
              <a:rPr lang="en-US" i="1" noProof="0" dirty="0"/>
              <a:t>&lt;%sub-app%&gt;/app/</a:t>
            </a:r>
            <a:r>
              <a:rPr lang="en-US" i="1" noProof="0" dirty="0" err="1"/>
              <a:t>api</a:t>
            </a:r>
            <a:r>
              <a:rPr lang="en-US" i="1" noProof="0" dirty="0"/>
              <a:t>/errors</a:t>
            </a:r>
          </a:p>
        </p:txBody>
      </p:sp>
      <p:pic>
        <p:nvPicPr>
          <p:cNvPr id="5" name="Obrázek 4">
            <a:extLst>
              <a:ext uri="{FF2B5EF4-FFF2-40B4-BE49-F238E27FC236}">
                <a16:creationId xmlns:a16="http://schemas.microsoft.com/office/drawing/2014/main" id="{034F3D9C-21FA-7549-B828-D0FAF9CD9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0" y="2458412"/>
            <a:ext cx="6787969" cy="4066666"/>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23" name="Nadpis 1"/>
          <p:cNvSpPr txBox="1">
            <a:spLocks noGrp="1"/>
          </p:cNvSpPr>
          <p:nvPr>
            <p:ph type="title"/>
          </p:nvPr>
        </p:nvSpPr>
        <p:spPr>
          <a:xfrm>
            <a:off x="277812" y="288171"/>
            <a:ext cx="9525001" cy="756157"/>
          </a:xfrm>
          <a:prstGeom prst="rect">
            <a:avLst/>
          </a:prstGeom>
        </p:spPr>
        <p:txBody>
          <a:bodyPr/>
          <a:lstStyle>
            <a:lvl1pPr>
              <a:defRPr sz="3600"/>
            </a:lvl1pPr>
          </a:lstStyle>
          <a:p>
            <a:r>
              <a:rPr lang="en-US" noProof="0" dirty="0"/>
              <a:t>Error Handling – UseCase specific error</a:t>
            </a:r>
          </a:p>
        </p:txBody>
      </p:sp>
      <p:sp>
        <p:nvSpPr>
          <p:cNvPr id="324"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41</a:t>
            </a:fld>
            <a:endParaRPr/>
          </a:p>
        </p:txBody>
      </p:sp>
      <p:sp>
        <p:nvSpPr>
          <p:cNvPr id="325" name="Zástupný symbol pro obsah 2"/>
          <p:cNvSpPr txBox="1">
            <a:spLocks noGrp="1"/>
          </p:cNvSpPr>
          <p:nvPr>
            <p:ph type="body" sz="half" idx="1"/>
          </p:nvPr>
        </p:nvSpPr>
        <p:spPr>
          <a:xfrm>
            <a:off x="227378" y="1213650"/>
            <a:ext cx="9443634" cy="1702887"/>
          </a:xfrm>
          <a:prstGeom prst="rect">
            <a:avLst/>
          </a:prstGeom>
        </p:spPr>
        <p:txBody>
          <a:bodyPr/>
          <a:lstStyle/>
          <a:p>
            <a:pPr>
              <a:defRPr sz="2300"/>
            </a:pPr>
            <a:r>
              <a:rPr lang="en-US" dirty="0"/>
              <a:t>A specific application error that is ejected from the </a:t>
            </a:r>
            <a:r>
              <a:rPr lang="en-US" dirty="0" err="1"/>
              <a:t>Abl</a:t>
            </a:r>
            <a:endParaRPr lang="en-US" noProof="0" dirty="0"/>
          </a:p>
          <a:p>
            <a:pPr>
              <a:defRPr sz="2300"/>
            </a:pPr>
            <a:r>
              <a:rPr lang="en-US" dirty="0"/>
              <a:t>Code, message and situation for throwing error are defined in the design</a:t>
            </a:r>
            <a:endParaRPr lang="en-US" noProof="0" dirty="0"/>
          </a:p>
          <a:p>
            <a:pPr>
              <a:defRPr sz="2300"/>
            </a:pPr>
            <a:r>
              <a:rPr lang="en-US" dirty="0"/>
              <a:t>Inherits from the </a:t>
            </a:r>
            <a:r>
              <a:rPr lang="en-US" dirty="0" err="1"/>
              <a:t>AppError</a:t>
            </a:r>
            <a:endParaRPr lang="en-US" noProof="0" dirty="0"/>
          </a:p>
        </p:txBody>
      </p:sp>
      <p:pic>
        <p:nvPicPr>
          <p:cNvPr id="3" name="Obrázek 2">
            <a:extLst>
              <a:ext uri="{FF2B5EF4-FFF2-40B4-BE49-F238E27FC236}">
                <a16:creationId xmlns:a16="http://schemas.microsoft.com/office/drawing/2014/main" id="{B4C6EA78-2C93-6841-BE1E-6330DFBAF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88" y="2916537"/>
            <a:ext cx="6506699" cy="4202243"/>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30" name="Nadpis 1"/>
          <p:cNvSpPr txBox="1">
            <a:spLocks noGrp="1"/>
          </p:cNvSpPr>
          <p:nvPr>
            <p:ph type="title"/>
          </p:nvPr>
        </p:nvSpPr>
        <p:spPr>
          <a:xfrm>
            <a:off x="277812" y="288171"/>
            <a:ext cx="9525001" cy="756157"/>
          </a:xfrm>
          <a:prstGeom prst="rect">
            <a:avLst/>
          </a:prstGeom>
        </p:spPr>
        <p:txBody>
          <a:bodyPr/>
          <a:lstStyle/>
          <a:p>
            <a:r>
              <a:rPr lang="en-US" noProof="0" dirty="0"/>
              <a:t>Error Handling in </a:t>
            </a:r>
            <a:r>
              <a:rPr lang="en-US" noProof="0" dirty="0" err="1"/>
              <a:t>Abl</a:t>
            </a:r>
            <a:endParaRPr lang="en-US" noProof="0" dirty="0"/>
          </a:p>
        </p:txBody>
      </p:sp>
      <p:sp>
        <p:nvSpPr>
          <p:cNvPr id="331" name="Zástupný symbol pro obsah 2"/>
          <p:cNvSpPr txBox="1">
            <a:spLocks noGrp="1"/>
          </p:cNvSpPr>
          <p:nvPr>
            <p:ph type="body" idx="1"/>
          </p:nvPr>
        </p:nvSpPr>
        <p:spPr>
          <a:xfrm>
            <a:off x="277812" y="1195826"/>
            <a:ext cx="9525001" cy="5825166"/>
          </a:xfrm>
          <a:prstGeom prst="rect">
            <a:avLst/>
          </a:prstGeom>
        </p:spPr>
        <p:txBody>
          <a:bodyPr/>
          <a:lstStyle/>
          <a:p>
            <a:r>
              <a:rPr lang="en-US" noProof="0" dirty="0"/>
              <a:t>Require errors</a:t>
            </a:r>
          </a:p>
          <a:p>
            <a:endParaRPr lang="en-US" noProof="0" dirty="0"/>
          </a:p>
          <a:p>
            <a:endParaRPr lang="en-US" noProof="0" dirty="0"/>
          </a:p>
          <a:p>
            <a:endParaRPr lang="en-US" noProof="0" dirty="0"/>
          </a:p>
          <a:p>
            <a:r>
              <a:rPr lang="en-US" dirty="0"/>
              <a:t>Defining constants with warning codes</a:t>
            </a:r>
            <a:endParaRPr lang="en-US" noProof="0" dirty="0"/>
          </a:p>
          <a:p>
            <a:pPr marL="863999" lvl="1" indent="-252000">
              <a:spcBef>
                <a:spcPts val="400"/>
              </a:spcBef>
              <a:buClr>
                <a:srgbClr val="323232"/>
              </a:buClr>
              <a:defRPr sz="2000"/>
            </a:pPr>
            <a:r>
              <a:rPr lang="en-US" dirty="0"/>
              <a:t>The warnings are also described in the design</a:t>
            </a:r>
            <a:endParaRPr lang="en-US" noProof="0" dirty="0"/>
          </a:p>
          <a:p>
            <a:pPr marL="863999" lvl="1" indent="-252000">
              <a:spcBef>
                <a:spcPts val="400"/>
              </a:spcBef>
              <a:buClr>
                <a:srgbClr val="323232"/>
              </a:buClr>
              <a:defRPr sz="2000"/>
            </a:pPr>
            <a:r>
              <a:rPr lang="en-US" dirty="0"/>
              <a:t>A typical example of a warning is </a:t>
            </a:r>
            <a:r>
              <a:rPr lang="en-US" dirty="0" err="1"/>
              <a:t>unsupportedKeys</a:t>
            </a:r>
            <a:endParaRPr lang="en-US" noProof="0" dirty="0"/>
          </a:p>
        </p:txBody>
      </p:sp>
      <p:sp>
        <p:nvSpPr>
          <p:cNvPr id="332"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42</a:t>
            </a:fld>
            <a:endParaRPr/>
          </a:p>
        </p:txBody>
      </p:sp>
      <p:pic>
        <p:nvPicPr>
          <p:cNvPr id="3" name="Obrázek 2">
            <a:extLst>
              <a:ext uri="{FF2B5EF4-FFF2-40B4-BE49-F238E27FC236}">
                <a16:creationId xmlns:a16="http://schemas.microsoft.com/office/drawing/2014/main" id="{76E7CB95-1F3C-4E48-BEBC-19AF518C7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710" y="1698171"/>
            <a:ext cx="6172101" cy="1028684"/>
          </a:xfrm>
          <a:prstGeom prst="rect">
            <a:avLst/>
          </a:prstGeom>
        </p:spPr>
      </p:pic>
      <p:pic>
        <p:nvPicPr>
          <p:cNvPr id="5" name="Obrázek 4">
            <a:extLst>
              <a:ext uri="{FF2B5EF4-FFF2-40B4-BE49-F238E27FC236}">
                <a16:creationId xmlns:a16="http://schemas.microsoft.com/office/drawing/2014/main" id="{7B4E1887-226F-5E4C-997F-91C64DEFF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10" y="4455262"/>
            <a:ext cx="6229844" cy="2145835"/>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37" name="Nadpis 1"/>
          <p:cNvSpPr txBox="1">
            <a:spLocks noGrp="1"/>
          </p:cNvSpPr>
          <p:nvPr>
            <p:ph type="title"/>
          </p:nvPr>
        </p:nvSpPr>
        <p:spPr>
          <a:xfrm>
            <a:off x="277812" y="288171"/>
            <a:ext cx="9525001" cy="756157"/>
          </a:xfrm>
          <a:prstGeom prst="rect">
            <a:avLst/>
          </a:prstGeom>
        </p:spPr>
        <p:txBody>
          <a:bodyPr/>
          <a:lstStyle/>
          <a:p>
            <a:r>
              <a:rPr lang="en-US" noProof="0" dirty="0"/>
              <a:t>Error Handling in </a:t>
            </a:r>
            <a:r>
              <a:rPr lang="en-US" noProof="0" dirty="0" err="1"/>
              <a:t>Abl</a:t>
            </a:r>
            <a:endParaRPr lang="en-US" noProof="0" dirty="0"/>
          </a:p>
        </p:txBody>
      </p:sp>
      <p:sp>
        <p:nvSpPr>
          <p:cNvPr id="338" name="Zástupný symbol pro obsah 2"/>
          <p:cNvSpPr txBox="1">
            <a:spLocks noGrp="1"/>
          </p:cNvSpPr>
          <p:nvPr>
            <p:ph type="body" idx="1"/>
          </p:nvPr>
        </p:nvSpPr>
        <p:spPr>
          <a:xfrm>
            <a:off x="277812" y="1195826"/>
            <a:ext cx="9525001" cy="5825166"/>
          </a:xfrm>
          <a:prstGeom prst="rect">
            <a:avLst/>
          </a:prstGeom>
        </p:spPr>
        <p:txBody>
          <a:bodyPr/>
          <a:lstStyle/>
          <a:p>
            <a:r>
              <a:rPr lang="en-US" dirty="0"/>
              <a:t>Use defined errors </a:t>
            </a:r>
            <a:r>
              <a:rPr lang="en-US" noProof="0" dirty="0"/>
              <a:t>-&gt; throw exceptions</a:t>
            </a:r>
          </a:p>
        </p:txBody>
      </p:sp>
      <p:sp>
        <p:nvSpPr>
          <p:cNvPr id="339"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43</a:t>
            </a:fld>
            <a:endParaRPr/>
          </a:p>
        </p:txBody>
      </p:sp>
      <p:pic>
        <p:nvPicPr>
          <p:cNvPr id="3" name="Obrázek 2">
            <a:extLst>
              <a:ext uri="{FF2B5EF4-FFF2-40B4-BE49-F238E27FC236}">
                <a16:creationId xmlns:a16="http://schemas.microsoft.com/office/drawing/2014/main" id="{041B16FF-2EBF-B744-8B06-86BCB3BDE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87" y="1738452"/>
            <a:ext cx="8324004" cy="528254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43" name="Nadpis 1"/>
          <p:cNvSpPr txBox="1">
            <a:spLocks noGrp="1"/>
          </p:cNvSpPr>
          <p:nvPr>
            <p:ph type="title"/>
          </p:nvPr>
        </p:nvSpPr>
        <p:spPr>
          <a:xfrm>
            <a:off x="277812" y="288171"/>
            <a:ext cx="9525001" cy="756157"/>
          </a:xfrm>
          <a:prstGeom prst="rect">
            <a:avLst/>
          </a:prstGeom>
        </p:spPr>
        <p:txBody>
          <a:bodyPr/>
          <a:lstStyle/>
          <a:p>
            <a:r>
              <a:rPr lang="en-US" noProof="0" dirty="0"/>
              <a:t>Exercise 6 – </a:t>
            </a:r>
            <a:r>
              <a:rPr lang="en-US" dirty="0" err="1"/>
              <a:t>A</a:t>
            </a:r>
            <a:r>
              <a:rPr lang="en-US" noProof="0" dirty="0" err="1"/>
              <a:t>bl</a:t>
            </a:r>
            <a:r>
              <a:rPr lang="en-US" noProof="0" dirty="0"/>
              <a:t>, validation, errors</a:t>
            </a:r>
          </a:p>
        </p:txBody>
      </p:sp>
      <p:sp>
        <p:nvSpPr>
          <p:cNvPr id="344" name="Zástupný symbol pro obsah 2"/>
          <p:cNvSpPr txBox="1">
            <a:spLocks noGrp="1"/>
          </p:cNvSpPr>
          <p:nvPr>
            <p:ph type="body" idx="1"/>
          </p:nvPr>
        </p:nvSpPr>
        <p:spPr>
          <a:xfrm>
            <a:off x="277812" y="1195826"/>
            <a:ext cx="9525001" cy="5825166"/>
          </a:xfrm>
          <a:prstGeom prst="rect">
            <a:avLst/>
          </a:prstGeom>
        </p:spPr>
        <p:txBody>
          <a:bodyPr/>
          <a:lstStyle/>
          <a:p>
            <a:r>
              <a:rPr lang="en-US" dirty="0"/>
              <a:t>Specification in uuAppServer </a:t>
            </a:r>
            <a:r>
              <a:rPr lang="en-US" dirty="0" err="1"/>
              <a:t>Node.js</a:t>
            </a:r>
            <a:r>
              <a:rPr lang="en-US" dirty="0"/>
              <a:t> documentation </a:t>
            </a:r>
            <a:r>
              <a:rPr lang="en-US" noProof="0" dirty="0"/>
              <a:t>| get started | example 2</a:t>
            </a:r>
          </a:p>
          <a:p>
            <a:pPr marL="899999" lvl="1" indent="-287999">
              <a:buSzPct val="70000"/>
            </a:pPr>
            <a:r>
              <a:rPr lang="en-US" noProof="0" dirty="0" err="1"/>
              <a:t>Abl</a:t>
            </a:r>
            <a:endParaRPr lang="en-US" noProof="0" dirty="0"/>
          </a:p>
          <a:p>
            <a:pPr marL="899999" lvl="1" indent="-287999">
              <a:buSzPct val="70000"/>
            </a:pPr>
            <a:r>
              <a:rPr lang="en-US" dirty="0"/>
              <a:t>D</a:t>
            </a:r>
            <a:r>
              <a:rPr lang="en-US" noProof="0" dirty="0" err="1"/>
              <a:t>toIn</a:t>
            </a:r>
            <a:r>
              <a:rPr lang="en-US" noProof="0" dirty="0"/>
              <a:t> validation</a:t>
            </a:r>
          </a:p>
          <a:p>
            <a:pPr marL="899999" lvl="1" indent="-287999">
              <a:buSzPct val="70000"/>
            </a:pPr>
            <a:r>
              <a:rPr lang="en-US" noProof="0" dirty="0"/>
              <a:t>Error handling</a:t>
            </a:r>
          </a:p>
        </p:txBody>
      </p:sp>
      <p:sp>
        <p:nvSpPr>
          <p:cNvPr id="345"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44</a:t>
            </a:fld>
            <a:endParaRPr/>
          </a:p>
        </p:txBody>
      </p:sp>
      <p:pic>
        <p:nvPicPr>
          <p:cNvPr id="346" name="Screenshot 2019-11-18 at 17.19.33.png" descr="Screenshot 2019-11-18 at 17.19.33.png"/>
          <p:cNvPicPr>
            <a:picLocks noChangeAspect="1"/>
          </p:cNvPicPr>
          <p:nvPr/>
        </p:nvPicPr>
        <p:blipFill>
          <a:blip r:embed="rId2"/>
          <a:srcRect/>
          <a:stretch>
            <a:fillRect/>
          </a:stretch>
        </p:blipFill>
        <p:spPr>
          <a:xfrm>
            <a:off x="1330126" y="3552149"/>
            <a:ext cx="7410990" cy="2593847"/>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49" name="Nadpis 1"/>
          <p:cNvSpPr txBox="1">
            <a:spLocks noGrp="1"/>
          </p:cNvSpPr>
          <p:nvPr>
            <p:ph type="title"/>
          </p:nvPr>
        </p:nvSpPr>
        <p:spPr>
          <a:xfrm>
            <a:off x="277812" y="288171"/>
            <a:ext cx="9525001" cy="756157"/>
          </a:xfrm>
          <a:prstGeom prst="rect">
            <a:avLst/>
          </a:prstGeom>
        </p:spPr>
        <p:txBody>
          <a:bodyPr/>
          <a:lstStyle/>
          <a:p>
            <a:r>
              <a:rPr lang="en-US" dirty="0"/>
              <a:t>Persistence - </a:t>
            </a:r>
            <a:r>
              <a:rPr lang="en-US" noProof="0" dirty="0"/>
              <a:t>MongoDB</a:t>
            </a:r>
          </a:p>
        </p:txBody>
      </p:sp>
      <p:sp>
        <p:nvSpPr>
          <p:cNvPr id="350" name="Zástupný symbol pro obsah 2"/>
          <p:cNvSpPr txBox="1">
            <a:spLocks noGrp="1"/>
          </p:cNvSpPr>
          <p:nvPr>
            <p:ph type="body" idx="1"/>
          </p:nvPr>
        </p:nvSpPr>
        <p:spPr>
          <a:xfrm>
            <a:off x="277812" y="1195826"/>
            <a:ext cx="9525001" cy="5825166"/>
          </a:xfrm>
          <a:prstGeom prst="rect">
            <a:avLst/>
          </a:prstGeom>
        </p:spPr>
        <p:txBody>
          <a:bodyPr/>
          <a:lstStyle/>
          <a:p>
            <a:r>
              <a:rPr lang="en-US" u="sng" noProof="0" dirty="0">
                <a:solidFill>
                  <a:srgbClr val="0000FF"/>
                </a:solidFill>
                <a:uFill>
                  <a:solidFill>
                    <a:srgbClr val="0000FF"/>
                  </a:solidFill>
                </a:uFill>
                <a:hlinkClick r:id="rId2"/>
              </a:rPr>
              <a:t>https://docs.mongodb.com/manual/</a:t>
            </a:r>
          </a:p>
          <a:p>
            <a:r>
              <a:rPr lang="en-US" u="sng" noProof="0" dirty="0">
                <a:solidFill>
                  <a:srgbClr val="0000FF"/>
                </a:solidFill>
                <a:uFill>
                  <a:solidFill>
                    <a:srgbClr val="0000FF"/>
                  </a:solidFill>
                </a:uFill>
                <a:hlinkClick r:id="rId3"/>
              </a:rPr>
              <a:t>https://www.tutorialspoint.com/mongodb/index.htm</a:t>
            </a:r>
          </a:p>
          <a:p>
            <a:r>
              <a:rPr lang="en-US" u="sng" noProof="0" dirty="0">
                <a:solidFill>
                  <a:srgbClr val="0000FF"/>
                </a:solidFill>
                <a:uFill>
                  <a:solidFill>
                    <a:srgbClr val="0000FF"/>
                  </a:solidFill>
                </a:uFill>
                <a:hlinkClick r:id="rId4"/>
              </a:rPr>
              <a:t>https://www.tutorialspoint.com/mongodb/mongodb_quick_guide.htm</a:t>
            </a:r>
          </a:p>
          <a:p>
            <a:endParaRPr lang="en-US" u="sng" noProof="0" dirty="0">
              <a:solidFill>
                <a:srgbClr val="0000FF"/>
              </a:solidFill>
              <a:uFill>
                <a:solidFill>
                  <a:srgbClr val="0000FF"/>
                </a:solidFill>
              </a:uFill>
              <a:hlinkClick r:id="rId4"/>
            </a:endParaRPr>
          </a:p>
          <a:p>
            <a:endParaRPr lang="en-US" u="sng" noProof="0" dirty="0">
              <a:solidFill>
                <a:srgbClr val="0000FF"/>
              </a:solidFill>
              <a:uFill>
                <a:solidFill>
                  <a:srgbClr val="0000FF"/>
                </a:solidFill>
              </a:uFill>
              <a:hlinkClick r:id="rId4"/>
            </a:endParaRPr>
          </a:p>
          <a:p>
            <a:r>
              <a:rPr lang="en-US" dirty="0"/>
              <a:t>Basic concepts</a:t>
            </a:r>
          </a:p>
          <a:p>
            <a:r>
              <a:rPr lang="en-US" dirty="0"/>
              <a:t>Comparison with RDBMS</a:t>
            </a:r>
            <a:endParaRPr lang="en-US" noProof="0" dirty="0"/>
          </a:p>
          <a:p>
            <a:endParaRPr lang="en-US" noProof="0" dirty="0"/>
          </a:p>
          <a:p>
            <a:r>
              <a:rPr lang="en-US" noProof="0" dirty="0"/>
              <a:t>Data Modeling, Data Types</a:t>
            </a:r>
          </a:p>
          <a:p>
            <a:pPr marL="359409" indent="-287654"/>
            <a:r>
              <a:rPr lang="en-US" noProof="0" dirty="0"/>
              <a:t>CRUD </a:t>
            </a:r>
          </a:p>
          <a:p>
            <a:r>
              <a:rPr lang="en-US" noProof="0" dirty="0"/>
              <a:t>Sort</a:t>
            </a:r>
          </a:p>
          <a:p>
            <a:r>
              <a:rPr lang="en-US" noProof="0" dirty="0"/>
              <a:t>Indexing</a:t>
            </a:r>
          </a:p>
        </p:txBody>
      </p:sp>
      <p:pic>
        <p:nvPicPr>
          <p:cNvPr id="351" name="Picture 5" descr="Picture 5"/>
          <p:cNvPicPr>
            <a:picLocks noChangeAspect="1"/>
          </p:cNvPicPr>
          <p:nvPr/>
        </p:nvPicPr>
        <p:blipFill>
          <a:blip r:embed="rId5"/>
          <a:stretch>
            <a:fillRect/>
          </a:stretch>
        </p:blipFill>
        <p:spPr>
          <a:xfrm>
            <a:off x="7739027" y="3492598"/>
            <a:ext cx="2063784" cy="3530387"/>
          </a:xfrm>
          <a:prstGeom prst="rect">
            <a:avLst/>
          </a:prstGeom>
          <a:ln w="12700">
            <a:miter lim="400000"/>
          </a:ln>
        </p:spPr>
      </p:pic>
      <p:sp>
        <p:nvSpPr>
          <p:cNvPr id="352"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55" name="Title 1"/>
          <p:cNvSpPr txBox="1">
            <a:spLocks noGrp="1"/>
          </p:cNvSpPr>
          <p:nvPr>
            <p:ph type="title"/>
          </p:nvPr>
        </p:nvSpPr>
        <p:spPr>
          <a:xfrm>
            <a:off x="277812" y="288171"/>
            <a:ext cx="9525001" cy="756157"/>
          </a:xfrm>
          <a:prstGeom prst="rect">
            <a:avLst/>
          </a:prstGeom>
        </p:spPr>
        <p:txBody>
          <a:bodyPr/>
          <a:lstStyle/>
          <a:p>
            <a:r>
              <a:rPr lang="en-US" dirty="0"/>
              <a:t>Persistence </a:t>
            </a:r>
            <a:r>
              <a:rPr lang="en-US" noProof="0" dirty="0"/>
              <a:t>- MongoDB</a:t>
            </a:r>
          </a:p>
        </p:txBody>
      </p:sp>
      <p:sp>
        <p:nvSpPr>
          <p:cNvPr id="356" name="Content Placeholder 2"/>
          <p:cNvSpPr txBox="1">
            <a:spLocks noGrp="1"/>
          </p:cNvSpPr>
          <p:nvPr>
            <p:ph type="body" idx="1"/>
          </p:nvPr>
        </p:nvSpPr>
        <p:spPr>
          <a:xfrm>
            <a:off x="277199" y="1195200"/>
            <a:ext cx="7211384" cy="5819776"/>
          </a:xfrm>
          <a:prstGeom prst="rect">
            <a:avLst/>
          </a:prstGeom>
        </p:spPr>
        <p:txBody>
          <a:bodyPr/>
          <a:lstStyle/>
          <a:p>
            <a:r>
              <a:rPr lang="en-US" noProof="0" dirty="0"/>
              <a:t>NoSQL database</a:t>
            </a:r>
          </a:p>
          <a:p>
            <a:r>
              <a:rPr lang="en-US" dirty="0"/>
              <a:t>Basic concepts</a:t>
            </a:r>
          </a:p>
          <a:p>
            <a:pPr marL="863999" lvl="1" indent="-252000">
              <a:spcBef>
                <a:spcPts val="400"/>
              </a:spcBef>
              <a:buClr>
                <a:srgbClr val="323232"/>
              </a:buClr>
              <a:defRPr sz="2000"/>
            </a:pPr>
            <a:r>
              <a:rPr lang="en-US" noProof="0" dirty="0"/>
              <a:t>Database, Collection, Document, field</a:t>
            </a:r>
          </a:p>
          <a:p>
            <a:r>
              <a:rPr lang="en-US" noProof="0" dirty="0"/>
              <a:t>BSON format</a:t>
            </a:r>
          </a:p>
          <a:p>
            <a:r>
              <a:rPr lang="en-US" dirty="0"/>
              <a:t>maximum document size 16MB</a:t>
            </a:r>
            <a:endParaRPr lang="en-US" noProof="0" dirty="0"/>
          </a:p>
        </p:txBody>
      </p:sp>
      <p:sp>
        <p:nvSpPr>
          <p:cNvPr id="357"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46</a:t>
            </a:fld>
            <a:endParaRPr/>
          </a:p>
        </p:txBody>
      </p:sp>
      <p:pic>
        <p:nvPicPr>
          <p:cNvPr id="358" name="Content Placeholder 7" descr="Content Placeholder 7"/>
          <p:cNvPicPr>
            <a:picLocks noChangeAspect="1"/>
          </p:cNvPicPr>
          <p:nvPr/>
        </p:nvPicPr>
        <p:blipFill>
          <a:blip r:embed="rId2"/>
          <a:stretch>
            <a:fillRect/>
          </a:stretch>
        </p:blipFill>
        <p:spPr>
          <a:xfrm>
            <a:off x="361762" y="4463648"/>
            <a:ext cx="4315386" cy="1311911"/>
          </a:xfrm>
          <a:prstGeom prst="rect">
            <a:avLst/>
          </a:prstGeom>
          <a:ln w="12700">
            <a:miter lim="400000"/>
          </a:ln>
        </p:spPr>
      </p:pic>
      <p:pic>
        <p:nvPicPr>
          <p:cNvPr id="359" name="Content Placeholder 9" descr="Content Placeholder 9"/>
          <p:cNvPicPr>
            <a:picLocks noChangeAspect="1"/>
          </p:cNvPicPr>
          <p:nvPr/>
        </p:nvPicPr>
        <p:blipFill>
          <a:blip r:embed="rId3"/>
          <a:stretch>
            <a:fillRect/>
          </a:stretch>
        </p:blipFill>
        <p:spPr>
          <a:xfrm>
            <a:off x="4974149" y="4212678"/>
            <a:ext cx="4670426" cy="2392534"/>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62" name="Title 1"/>
          <p:cNvSpPr txBox="1">
            <a:spLocks noGrp="1"/>
          </p:cNvSpPr>
          <p:nvPr>
            <p:ph type="title"/>
          </p:nvPr>
        </p:nvSpPr>
        <p:spPr>
          <a:xfrm>
            <a:off x="277812" y="288171"/>
            <a:ext cx="9525001" cy="756157"/>
          </a:xfrm>
          <a:prstGeom prst="rect">
            <a:avLst/>
          </a:prstGeom>
        </p:spPr>
        <p:txBody>
          <a:bodyPr/>
          <a:lstStyle/>
          <a:p>
            <a:r>
              <a:rPr lang="en-US" noProof="0" dirty="0"/>
              <a:t>MongoDB – data types</a:t>
            </a:r>
          </a:p>
        </p:txBody>
      </p:sp>
      <p:sp>
        <p:nvSpPr>
          <p:cNvPr id="363" name="Content Placeholder 2"/>
          <p:cNvSpPr txBox="1">
            <a:spLocks noGrp="1"/>
          </p:cNvSpPr>
          <p:nvPr>
            <p:ph type="body" idx="1"/>
          </p:nvPr>
        </p:nvSpPr>
        <p:spPr>
          <a:xfrm>
            <a:off x="277199" y="1195200"/>
            <a:ext cx="7211384" cy="5819776"/>
          </a:xfrm>
          <a:prstGeom prst="rect">
            <a:avLst/>
          </a:prstGeom>
        </p:spPr>
        <p:txBody>
          <a:bodyPr/>
          <a:lstStyle/>
          <a:p>
            <a:r>
              <a:rPr lang="en-US" dirty="0"/>
              <a:t>Similarity to data types in JavaScript</a:t>
            </a:r>
            <a:endParaRPr lang="en-US" noProof="0" dirty="0"/>
          </a:p>
        </p:txBody>
      </p:sp>
      <p:sp>
        <p:nvSpPr>
          <p:cNvPr id="364"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47</a:t>
            </a:fld>
            <a:endParaRPr/>
          </a:p>
        </p:txBody>
      </p:sp>
      <p:pic>
        <p:nvPicPr>
          <p:cNvPr id="365" name="Picture 6" descr="Picture 6"/>
          <p:cNvPicPr>
            <a:picLocks noChangeAspect="1"/>
          </p:cNvPicPr>
          <p:nvPr/>
        </p:nvPicPr>
        <p:blipFill>
          <a:blip r:embed="rId2"/>
          <a:stretch>
            <a:fillRect/>
          </a:stretch>
        </p:blipFill>
        <p:spPr>
          <a:xfrm>
            <a:off x="115873" y="1836415"/>
            <a:ext cx="4896545" cy="4951977"/>
          </a:xfrm>
          <a:prstGeom prst="rect">
            <a:avLst/>
          </a:prstGeom>
          <a:ln w="12700">
            <a:miter lim="400000"/>
          </a:ln>
        </p:spPr>
      </p:pic>
      <p:pic>
        <p:nvPicPr>
          <p:cNvPr id="366" name="Picture 7" descr="Picture 7"/>
          <p:cNvPicPr>
            <a:picLocks noChangeAspect="1"/>
          </p:cNvPicPr>
          <p:nvPr/>
        </p:nvPicPr>
        <p:blipFill rotWithShape="1">
          <a:blip r:embed="rId3"/>
          <a:srcRect r="4198"/>
          <a:stretch/>
        </p:blipFill>
        <p:spPr>
          <a:xfrm>
            <a:off x="4725086" y="2124447"/>
            <a:ext cx="5225738" cy="4320481"/>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69" name="Title 1"/>
          <p:cNvSpPr txBox="1">
            <a:spLocks noGrp="1"/>
          </p:cNvSpPr>
          <p:nvPr>
            <p:ph type="title"/>
          </p:nvPr>
        </p:nvSpPr>
        <p:spPr>
          <a:xfrm>
            <a:off x="277812" y="288171"/>
            <a:ext cx="9525001" cy="756157"/>
          </a:xfrm>
          <a:prstGeom prst="rect">
            <a:avLst/>
          </a:prstGeom>
        </p:spPr>
        <p:txBody>
          <a:bodyPr/>
          <a:lstStyle/>
          <a:p>
            <a:r>
              <a:rPr lang="en-US" dirty="0"/>
              <a:t>Comparison with RDBMS</a:t>
            </a:r>
            <a:endParaRPr lang="en-US" noProof="0" dirty="0"/>
          </a:p>
        </p:txBody>
      </p:sp>
      <p:sp>
        <p:nvSpPr>
          <p:cNvPr id="370" name="Content Placeholder 2"/>
          <p:cNvSpPr txBox="1">
            <a:spLocks noGrp="1"/>
          </p:cNvSpPr>
          <p:nvPr>
            <p:ph type="body" sz="half" idx="1"/>
          </p:nvPr>
        </p:nvSpPr>
        <p:spPr>
          <a:xfrm>
            <a:off x="277199" y="1195200"/>
            <a:ext cx="9525614" cy="2225391"/>
          </a:xfrm>
          <a:prstGeom prst="rect">
            <a:avLst/>
          </a:prstGeom>
        </p:spPr>
        <p:txBody>
          <a:bodyPr/>
          <a:lstStyle/>
          <a:p>
            <a:r>
              <a:rPr lang="en-US" dirty="0"/>
              <a:t>NoSQL does not replace SQL </a:t>
            </a:r>
          </a:p>
          <a:p>
            <a:pPr lvl="1"/>
            <a:r>
              <a:rPr lang="en-US" dirty="0"/>
              <a:t>they are mutual alternatives </a:t>
            </a:r>
          </a:p>
          <a:p>
            <a:r>
              <a:rPr lang="en-US" dirty="0"/>
              <a:t>Records in tables vs. documents in collections</a:t>
            </a:r>
            <a:endParaRPr lang="en-US" noProof="0" dirty="0"/>
          </a:p>
        </p:txBody>
      </p:sp>
      <p:sp>
        <p:nvSpPr>
          <p:cNvPr id="371"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48</a:t>
            </a:fld>
            <a:endParaRPr/>
          </a:p>
        </p:txBody>
      </p:sp>
      <p:pic>
        <p:nvPicPr>
          <p:cNvPr id="372" name="Picture 6" descr="Picture 6"/>
          <p:cNvPicPr>
            <a:picLocks noChangeAspect="1"/>
          </p:cNvPicPr>
          <p:nvPr/>
        </p:nvPicPr>
        <p:blipFill>
          <a:blip r:embed="rId2"/>
          <a:stretch>
            <a:fillRect/>
          </a:stretch>
        </p:blipFill>
        <p:spPr>
          <a:xfrm>
            <a:off x="311103" y="2659931"/>
            <a:ext cx="7525020" cy="1521321"/>
          </a:xfrm>
          <a:prstGeom prst="rect">
            <a:avLst/>
          </a:prstGeom>
          <a:ln w="12700">
            <a:miter lim="400000"/>
          </a:ln>
        </p:spPr>
      </p:pic>
      <p:pic>
        <p:nvPicPr>
          <p:cNvPr id="373" name="Picture 7" descr="Picture 7"/>
          <p:cNvPicPr>
            <a:picLocks noChangeAspect="1"/>
          </p:cNvPicPr>
          <p:nvPr/>
        </p:nvPicPr>
        <p:blipFill>
          <a:blip r:embed="rId3"/>
          <a:stretch>
            <a:fillRect/>
          </a:stretch>
        </p:blipFill>
        <p:spPr>
          <a:xfrm>
            <a:off x="311103" y="4305718"/>
            <a:ext cx="4225154" cy="2620009"/>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76" name="Title 1"/>
          <p:cNvSpPr txBox="1">
            <a:spLocks noGrp="1"/>
          </p:cNvSpPr>
          <p:nvPr>
            <p:ph type="title"/>
          </p:nvPr>
        </p:nvSpPr>
        <p:spPr>
          <a:xfrm>
            <a:off x="277812" y="288171"/>
            <a:ext cx="9525001" cy="756157"/>
          </a:xfrm>
          <a:prstGeom prst="rect">
            <a:avLst/>
          </a:prstGeom>
        </p:spPr>
        <p:txBody>
          <a:bodyPr/>
          <a:lstStyle/>
          <a:p>
            <a:r>
              <a:rPr lang="en-US" noProof="0" dirty="0"/>
              <a:t>Comparison with RDBMS - </a:t>
            </a:r>
            <a:r>
              <a:rPr lang="en-US" dirty="0"/>
              <a:t>Schemes</a:t>
            </a:r>
            <a:endParaRPr lang="en-US" noProof="0" dirty="0"/>
          </a:p>
        </p:txBody>
      </p:sp>
      <p:sp>
        <p:nvSpPr>
          <p:cNvPr id="377" name="Content Placeholder 2"/>
          <p:cNvSpPr txBox="1">
            <a:spLocks noGrp="1"/>
          </p:cNvSpPr>
          <p:nvPr>
            <p:ph type="body" idx="1"/>
          </p:nvPr>
        </p:nvSpPr>
        <p:spPr>
          <a:xfrm>
            <a:off x="277811" y="1195200"/>
            <a:ext cx="9525001" cy="3593544"/>
          </a:xfrm>
          <a:prstGeom prst="rect">
            <a:avLst/>
          </a:prstGeom>
        </p:spPr>
        <p:txBody>
          <a:bodyPr/>
          <a:lstStyle/>
          <a:p>
            <a:r>
              <a:rPr lang="en-US" noProof="0" dirty="0"/>
              <a:t>SQL</a:t>
            </a:r>
          </a:p>
          <a:p>
            <a:pPr marL="863999" lvl="1" indent="-252000">
              <a:spcBef>
                <a:spcPts val="400"/>
              </a:spcBef>
              <a:buClr>
                <a:srgbClr val="323232"/>
              </a:buClr>
              <a:defRPr sz="2000"/>
            </a:pPr>
            <a:r>
              <a:rPr lang="en-US" dirty="0"/>
              <a:t>It is necessary to define</a:t>
            </a:r>
          </a:p>
          <a:p>
            <a:pPr marL="863999" lvl="1" indent="-252000">
              <a:spcBef>
                <a:spcPts val="400"/>
              </a:spcBef>
              <a:buClr>
                <a:srgbClr val="323232"/>
              </a:buClr>
              <a:defRPr sz="2000"/>
            </a:pPr>
            <a:r>
              <a:rPr lang="en-US" dirty="0"/>
              <a:t>All records must follow the same schema within the table</a:t>
            </a:r>
            <a:endParaRPr lang="en-US" noProof="0" dirty="0"/>
          </a:p>
          <a:p>
            <a:r>
              <a:rPr lang="en-US" noProof="0" dirty="0"/>
              <a:t>NoSQL</a:t>
            </a:r>
          </a:p>
          <a:p>
            <a:pPr marL="863999" lvl="1" indent="-252000">
              <a:spcBef>
                <a:spcPts val="400"/>
              </a:spcBef>
              <a:buClr>
                <a:srgbClr val="323232"/>
              </a:buClr>
              <a:defRPr sz="2000"/>
            </a:pPr>
            <a:r>
              <a:rPr lang="en-US" dirty="0"/>
              <a:t>Documents can be added at any time</a:t>
            </a:r>
            <a:endParaRPr lang="en-US" noProof="0" dirty="0"/>
          </a:p>
          <a:p>
            <a:pPr marL="863999" lvl="1" indent="-252000">
              <a:spcBef>
                <a:spcPts val="400"/>
              </a:spcBef>
              <a:buClr>
                <a:srgbClr val="323232"/>
              </a:buClr>
              <a:defRPr sz="2000"/>
            </a:pPr>
            <a:r>
              <a:rPr lang="en-US" dirty="0"/>
              <a:t>Collections are automatically created</a:t>
            </a:r>
            <a:endParaRPr lang="en-US" noProof="0" dirty="0"/>
          </a:p>
          <a:p>
            <a:pPr marL="863999" lvl="1" indent="-252000">
              <a:spcBef>
                <a:spcPts val="400"/>
              </a:spcBef>
              <a:buClr>
                <a:srgbClr val="323232"/>
              </a:buClr>
              <a:defRPr sz="2000"/>
            </a:pPr>
            <a:r>
              <a:rPr lang="en-US" noProof="0" dirty="0"/>
              <a:t>_id</a:t>
            </a:r>
          </a:p>
          <a:p>
            <a:pPr marL="863999" lvl="1" indent="-252000">
              <a:spcBef>
                <a:spcPts val="400"/>
              </a:spcBef>
              <a:buClr>
                <a:srgbClr val="323232"/>
              </a:buClr>
              <a:defRPr sz="2000"/>
            </a:pPr>
            <a:r>
              <a:rPr lang="en-US" dirty="0"/>
              <a:t>Documents do not have to have</a:t>
            </a:r>
            <a:br>
              <a:rPr lang="en-US" dirty="0"/>
            </a:br>
            <a:r>
              <a:rPr lang="en-US" dirty="0"/>
              <a:t>the same structure</a:t>
            </a:r>
            <a:endParaRPr lang="en-US" noProof="0" dirty="0"/>
          </a:p>
        </p:txBody>
      </p:sp>
      <p:sp>
        <p:nvSpPr>
          <p:cNvPr id="378"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49</a:t>
            </a:fld>
            <a:endParaRPr/>
          </a:p>
        </p:txBody>
      </p:sp>
      <p:pic>
        <p:nvPicPr>
          <p:cNvPr id="379" name="Picture 3" descr="Picture 3"/>
          <p:cNvPicPr>
            <a:picLocks noChangeAspect="1"/>
          </p:cNvPicPr>
          <p:nvPr/>
        </p:nvPicPr>
        <p:blipFill>
          <a:blip r:embed="rId2"/>
          <a:stretch>
            <a:fillRect/>
          </a:stretch>
        </p:blipFill>
        <p:spPr>
          <a:xfrm>
            <a:off x="5383247" y="3550319"/>
            <a:ext cx="4389363" cy="3542444"/>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pic>
        <p:nvPicPr>
          <p:cNvPr id="119" name="Obrázek 3" descr="Obrázek 3"/>
          <p:cNvPicPr>
            <a:picLocks noChangeAspect="1"/>
          </p:cNvPicPr>
          <p:nvPr/>
        </p:nvPicPr>
        <p:blipFill>
          <a:blip r:embed="rId3"/>
          <a:stretch>
            <a:fillRect/>
          </a:stretch>
        </p:blipFill>
        <p:spPr>
          <a:xfrm>
            <a:off x="1677202" y="833107"/>
            <a:ext cx="6747486" cy="6475917"/>
          </a:xfrm>
          <a:prstGeom prst="rect">
            <a:avLst/>
          </a:prstGeom>
          <a:ln w="12700">
            <a:miter lim="400000"/>
          </a:ln>
        </p:spPr>
      </p:pic>
      <p:sp>
        <p:nvSpPr>
          <p:cNvPr id="120" name="Nadpis 1"/>
          <p:cNvSpPr txBox="1">
            <a:spLocks noGrp="1"/>
          </p:cNvSpPr>
          <p:nvPr>
            <p:ph type="title"/>
          </p:nvPr>
        </p:nvSpPr>
        <p:spPr>
          <a:xfrm>
            <a:off x="277812" y="288171"/>
            <a:ext cx="9525001" cy="756157"/>
          </a:xfrm>
          <a:prstGeom prst="rect">
            <a:avLst/>
          </a:prstGeom>
        </p:spPr>
        <p:txBody>
          <a:bodyPr/>
          <a:lstStyle>
            <a:lvl1pPr>
              <a:defRPr sz="3600"/>
            </a:lvl1pPr>
          </a:lstStyle>
          <a:p>
            <a:r>
              <a:rPr lang="en-US" noProof="0" dirty="0"/>
              <a:t>Mobile-First IoT-Ready Cloud Architecture</a:t>
            </a:r>
          </a:p>
        </p:txBody>
      </p:sp>
      <p:sp>
        <p:nvSpPr>
          <p:cNvPr id="121" name="Zástupný symbol pro číslo snímku 5"/>
          <p:cNvSpPr txBox="1">
            <a:spLocks noGrp="1"/>
          </p:cNvSpPr>
          <p:nvPr>
            <p:ph type="sldNum" sz="quarter" idx="2"/>
          </p:nvPr>
        </p:nvSpPr>
        <p:spPr>
          <a:xfrm>
            <a:off x="9850304" y="7294735"/>
            <a:ext cx="191190"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82" name="Title 1"/>
          <p:cNvSpPr txBox="1">
            <a:spLocks noGrp="1"/>
          </p:cNvSpPr>
          <p:nvPr>
            <p:ph type="title"/>
          </p:nvPr>
        </p:nvSpPr>
        <p:spPr>
          <a:xfrm>
            <a:off x="277812" y="288171"/>
            <a:ext cx="9525001" cy="756157"/>
          </a:xfrm>
          <a:prstGeom prst="rect">
            <a:avLst/>
          </a:prstGeom>
        </p:spPr>
        <p:txBody>
          <a:bodyPr>
            <a:normAutofit fontScale="90000"/>
          </a:bodyPr>
          <a:lstStyle/>
          <a:p>
            <a:r>
              <a:rPr lang="en-US" noProof="0" dirty="0"/>
              <a:t>Comparison with RDBMS - N</a:t>
            </a:r>
            <a:r>
              <a:rPr lang="en-US" dirty="0" err="1"/>
              <a:t>ormalization</a:t>
            </a:r>
            <a:endParaRPr lang="en-US" noProof="0" dirty="0"/>
          </a:p>
        </p:txBody>
      </p:sp>
      <p:sp>
        <p:nvSpPr>
          <p:cNvPr id="383" name="Content Placeholder 2"/>
          <p:cNvSpPr txBox="1">
            <a:spLocks noGrp="1"/>
          </p:cNvSpPr>
          <p:nvPr>
            <p:ph type="body" sz="quarter" idx="1"/>
          </p:nvPr>
        </p:nvSpPr>
        <p:spPr>
          <a:xfrm>
            <a:off x="277812" y="1195200"/>
            <a:ext cx="3322341" cy="2945471"/>
          </a:xfrm>
          <a:prstGeom prst="rect">
            <a:avLst/>
          </a:prstGeom>
        </p:spPr>
        <p:txBody>
          <a:bodyPr/>
          <a:lstStyle/>
          <a:p>
            <a:r>
              <a:rPr lang="en-US" dirty="0"/>
              <a:t>Table publisher</a:t>
            </a:r>
            <a:endParaRPr lang="en-US" noProof="0" dirty="0"/>
          </a:p>
          <a:p>
            <a:r>
              <a:rPr lang="en-US" dirty="0"/>
              <a:t>Minimizing redundant data</a:t>
            </a:r>
            <a:endParaRPr lang="en-US" noProof="0" dirty="0"/>
          </a:p>
        </p:txBody>
      </p:sp>
      <p:sp>
        <p:nvSpPr>
          <p:cNvPr id="384"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50</a:t>
            </a:fld>
            <a:endParaRPr/>
          </a:p>
        </p:txBody>
      </p:sp>
      <p:pic>
        <p:nvPicPr>
          <p:cNvPr id="385" name="Content Placeholder 6" descr="Content Placeholder 6"/>
          <p:cNvPicPr>
            <a:picLocks noChangeAspect="1"/>
          </p:cNvPicPr>
          <p:nvPr/>
        </p:nvPicPr>
        <p:blipFill>
          <a:blip r:embed="rId2"/>
          <a:stretch>
            <a:fillRect/>
          </a:stretch>
        </p:blipFill>
        <p:spPr>
          <a:xfrm>
            <a:off x="3528143" y="1191213"/>
            <a:ext cx="6116432" cy="892668"/>
          </a:xfrm>
          <a:prstGeom prst="rect">
            <a:avLst/>
          </a:prstGeom>
          <a:ln w="12700">
            <a:miter lim="400000"/>
          </a:ln>
        </p:spPr>
      </p:pic>
      <p:pic>
        <p:nvPicPr>
          <p:cNvPr id="386" name="Picture 8" descr="Picture 8"/>
          <p:cNvPicPr>
            <a:picLocks noChangeAspect="1"/>
          </p:cNvPicPr>
          <p:nvPr/>
        </p:nvPicPr>
        <p:blipFill>
          <a:blip r:embed="rId3"/>
          <a:stretch>
            <a:fillRect/>
          </a:stretch>
        </p:blipFill>
        <p:spPr>
          <a:xfrm>
            <a:off x="3528143" y="2277647"/>
            <a:ext cx="6116432" cy="1690990"/>
          </a:xfrm>
          <a:prstGeom prst="rect">
            <a:avLst/>
          </a:prstGeom>
          <a:ln w="12700">
            <a:miter lim="400000"/>
          </a:ln>
        </p:spPr>
      </p:pic>
      <p:pic>
        <p:nvPicPr>
          <p:cNvPr id="387" name="Picture 9" descr="Picture 9"/>
          <p:cNvPicPr>
            <a:picLocks noChangeAspect="1"/>
          </p:cNvPicPr>
          <p:nvPr/>
        </p:nvPicPr>
        <p:blipFill>
          <a:blip r:embed="rId4"/>
          <a:stretch>
            <a:fillRect/>
          </a:stretch>
        </p:blipFill>
        <p:spPr>
          <a:xfrm>
            <a:off x="575816" y="4286556"/>
            <a:ext cx="4217885" cy="2547361"/>
          </a:xfrm>
          <a:prstGeom prst="rect">
            <a:avLst/>
          </a:prstGeom>
          <a:ln w="12700">
            <a:miter lim="400000"/>
          </a:ln>
        </p:spPr>
      </p:pic>
      <p:pic>
        <p:nvPicPr>
          <p:cNvPr id="388" name="Picture 10" descr="Picture 10"/>
          <p:cNvPicPr>
            <a:picLocks noChangeAspect="1"/>
          </p:cNvPicPr>
          <p:nvPr/>
        </p:nvPicPr>
        <p:blipFill>
          <a:blip r:embed="rId5"/>
          <a:stretch>
            <a:fillRect/>
          </a:stretch>
        </p:blipFill>
        <p:spPr>
          <a:xfrm>
            <a:off x="5472360" y="4286556"/>
            <a:ext cx="3790467" cy="2745461"/>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91" name="Title 1"/>
          <p:cNvSpPr txBox="1">
            <a:spLocks noGrp="1"/>
          </p:cNvSpPr>
          <p:nvPr>
            <p:ph type="title"/>
          </p:nvPr>
        </p:nvSpPr>
        <p:spPr>
          <a:xfrm>
            <a:off x="277812" y="288171"/>
            <a:ext cx="9525001" cy="756157"/>
          </a:xfrm>
          <a:prstGeom prst="rect">
            <a:avLst/>
          </a:prstGeom>
        </p:spPr>
        <p:txBody>
          <a:bodyPr>
            <a:normAutofit/>
          </a:bodyPr>
          <a:lstStyle/>
          <a:p>
            <a:r>
              <a:rPr lang="en-US" sz="3500" dirty="0"/>
              <a:t>Comparison with </a:t>
            </a:r>
            <a:r>
              <a:rPr lang="en-US" sz="3500" noProof="0" dirty="0"/>
              <a:t>RDBMS - De</a:t>
            </a:r>
            <a:r>
              <a:rPr lang="en-US" sz="3500" dirty="0"/>
              <a:t>normalization</a:t>
            </a:r>
            <a:endParaRPr lang="en-US" sz="3500" noProof="0" dirty="0"/>
          </a:p>
        </p:txBody>
      </p:sp>
      <p:sp>
        <p:nvSpPr>
          <p:cNvPr id="392" name="Content Placeholder 2"/>
          <p:cNvSpPr txBox="1">
            <a:spLocks noGrp="1"/>
          </p:cNvSpPr>
          <p:nvPr>
            <p:ph type="body" sz="half" idx="1"/>
          </p:nvPr>
        </p:nvSpPr>
        <p:spPr>
          <a:xfrm>
            <a:off x="277812" y="1195200"/>
            <a:ext cx="9366761" cy="2945471"/>
          </a:xfrm>
          <a:prstGeom prst="rect">
            <a:avLst/>
          </a:prstGeom>
        </p:spPr>
        <p:txBody>
          <a:bodyPr/>
          <a:lstStyle/>
          <a:p>
            <a:r>
              <a:rPr lang="en-US" dirty="0"/>
              <a:t>There is no JOIN equivalent in NoSQL (need to solve in program logic)</a:t>
            </a:r>
          </a:p>
          <a:p>
            <a:r>
              <a:rPr lang="en-US" dirty="0"/>
              <a:t>The data is typically stored in a </a:t>
            </a:r>
            <a:r>
              <a:rPr lang="en-US" dirty="0" err="1"/>
              <a:t>denormalized</a:t>
            </a:r>
            <a:r>
              <a:rPr lang="en-US" dirty="0"/>
              <a:t> form</a:t>
            </a:r>
            <a:endParaRPr lang="en-US" noProof="0" dirty="0"/>
          </a:p>
        </p:txBody>
      </p:sp>
      <p:sp>
        <p:nvSpPr>
          <p:cNvPr id="393"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51</a:t>
            </a:fld>
            <a:endParaRPr/>
          </a:p>
        </p:txBody>
      </p:sp>
      <p:pic>
        <p:nvPicPr>
          <p:cNvPr id="394" name="Picture 6" descr="Picture 6"/>
          <p:cNvPicPr>
            <a:picLocks noChangeAspect="1"/>
          </p:cNvPicPr>
          <p:nvPr/>
        </p:nvPicPr>
        <p:blipFill>
          <a:blip r:embed="rId2"/>
          <a:stretch>
            <a:fillRect/>
          </a:stretch>
        </p:blipFill>
        <p:spPr>
          <a:xfrm>
            <a:off x="277813" y="2764514"/>
            <a:ext cx="4186436" cy="4453249"/>
          </a:xfrm>
          <a:prstGeom prst="rect">
            <a:avLst/>
          </a:prstGeom>
          <a:ln w="12700">
            <a:miter lim="400000"/>
          </a:ln>
        </p:spPr>
      </p:pic>
      <p:pic>
        <p:nvPicPr>
          <p:cNvPr id="395" name="Picture 11" descr="Picture 11"/>
          <p:cNvPicPr>
            <a:picLocks noChangeAspect="1"/>
          </p:cNvPicPr>
          <p:nvPr/>
        </p:nvPicPr>
        <p:blipFill>
          <a:blip r:embed="rId3"/>
          <a:stretch>
            <a:fillRect/>
          </a:stretch>
        </p:blipFill>
        <p:spPr>
          <a:xfrm>
            <a:off x="4963009" y="2764514"/>
            <a:ext cx="4528402" cy="1112913"/>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398" name="Title 1"/>
          <p:cNvSpPr txBox="1">
            <a:spLocks noGrp="1"/>
          </p:cNvSpPr>
          <p:nvPr>
            <p:ph type="title"/>
          </p:nvPr>
        </p:nvSpPr>
        <p:spPr>
          <a:xfrm>
            <a:off x="277812" y="288171"/>
            <a:ext cx="9525001" cy="756157"/>
          </a:xfrm>
          <a:prstGeom prst="rect">
            <a:avLst/>
          </a:prstGeom>
        </p:spPr>
        <p:txBody>
          <a:bodyPr/>
          <a:lstStyle/>
          <a:p>
            <a:r>
              <a:rPr lang="en-US" noProof="0" dirty="0"/>
              <a:t>Comparison with RDBMS</a:t>
            </a:r>
          </a:p>
        </p:txBody>
      </p:sp>
      <p:sp>
        <p:nvSpPr>
          <p:cNvPr id="399" name="Content Placeholder 2"/>
          <p:cNvSpPr txBox="1">
            <a:spLocks noGrp="1"/>
          </p:cNvSpPr>
          <p:nvPr>
            <p:ph type="body" sz="half" idx="1"/>
          </p:nvPr>
        </p:nvSpPr>
        <p:spPr>
          <a:xfrm>
            <a:off x="277812" y="1195199"/>
            <a:ext cx="5955334" cy="4241617"/>
          </a:xfrm>
          <a:prstGeom prst="rect">
            <a:avLst/>
          </a:prstGeom>
        </p:spPr>
        <p:txBody>
          <a:bodyPr/>
          <a:lstStyle/>
          <a:p>
            <a:r>
              <a:rPr lang="en-US" dirty="0"/>
              <a:t>Data integrity</a:t>
            </a:r>
            <a:endParaRPr lang="en-US" noProof="0" dirty="0"/>
          </a:p>
          <a:p>
            <a:pPr marL="863999" lvl="1" indent="-252000">
              <a:spcBef>
                <a:spcPts val="400"/>
              </a:spcBef>
              <a:buClr>
                <a:srgbClr val="323232"/>
              </a:buClr>
              <a:defRPr sz="2000"/>
            </a:pPr>
            <a:r>
              <a:rPr lang="en-US" noProof="0" dirty="0"/>
              <a:t>Foreign keys -&gt; embedded document</a:t>
            </a:r>
          </a:p>
          <a:p>
            <a:r>
              <a:rPr lang="en-US" dirty="0"/>
              <a:t>Transaction</a:t>
            </a:r>
            <a:endParaRPr lang="en-US" noProof="0" dirty="0"/>
          </a:p>
          <a:p>
            <a:pPr marL="863999" lvl="1" indent="-252000">
              <a:spcBef>
                <a:spcPts val="400"/>
              </a:spcBef>
              <a:buClr>
                <a:srgbClr val="323232"/>
              </a:buClr>
              <a:defRPr sz="2000"/>
            </a:pPr>
            <a:r>
              <a:rPr lang="en-US" dirty="0"/>
              <a:t>editing one document is atomic</a:t>
            </a:r>
            <a:endParaRPr lang="en-US" noProof="0" dirty="0"/>
          </a:p>
          <a:p>
            <a:pPr marL="863999" lvl="1" indent="-252000">
              <a:spcBef>
                <a:spcPts val="400"/>
              </a:spcBef>
              <a:buClr>
                <a:srgbClr val="323232"/>
              </a:buClr>
              <a:defRPr sz="2000"/>
            </a:pPr>
            <a:r>
              <a:rPr lang="en-US" noProof="0" dirty="0"/>
              <a:t>MongoDB 4.0</a:t>
            </a:r>
          </a:p>
          <a:p>
            <a:r>
              <a:rPr lang="en-US" dirty="0"/>
              <a:t>Performance</a:t>
            </a:r>
            <a:endParaRPr lang="en-US" noProof="0" dirty="0"/>
          </a:p>
          <a:p>
            <a:pPr marL="863999" lvl="1" indent="-252000">
              <a:spcBef>
                <a:spcPts val="400"/>
              </a:spcBef>
              <a:buClr>
                <a:srgbClr val="323232"/>
              </a:buClr>
              <a:defRPr sz="2000"/>
            </a:pPr>
            <a:r>
              <a:rPr lang="en-US" dirty="0"/>
              <a:t>10x faster (JOIN is slow in SQL)</a:t>
            </a:r>
            <a:endParaRPr lang="en-US" noProof="0" dirty="0"/>
          </a:p>
          <a:p>
            <a:r>
              <a:rPr lang="en-US" dirty="0"/>
              <a:t>Scalability</a:t>
            </a:r>
            <a:endParaRPr lang="en-US" noProof="0" dirty="0"/>
          </a:p>
          <a:p>
            <a:pPr marL="863999" lvl="1" indent="-252000">
              <a:spcBef>
                <a:spcPts val="400"/>
              </a:spcBef>
              <a:buClr>
                <a:srgbClr val="323232"/>
              </a:buClr>
              <a:defRPr sz="2000"/>
            </a:pPr>
            <a:r>
              <a:rPr lang="en-US" dirty="0"/>
              <a:t>vertical and horizontal</a:t>
            </a:r>
            <a:endParaRPr lang="en-US" noProof="0" dirty="0"/>
          </a:p>
        </p:txBody>
      </p:sp>
      <p:sp>
        <p:nvSpPr>
          <p:cNvPr id="400"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52</a:t>
            </a:fld>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03" name="Title 1"/>
          <p:cNvSpPr txBox="1">
            <a:spLocks noGrp="1"/>
          </p:cNvSpPr>
          <p:nvPr>
            <p:ph type="title"/>
          </p:nvPr>
        </p:nvSpPr>
        <p:spPr>
          <a:xfrm>
            <a:off x="277812" y="288171"/>
            <a:ext cx="9525001" cy="756157"/>
          </a:xfrm>
          <a:prstGeom prst="rect">
            <a:avLst/>
          </a:prstGeom>
        </p:spPr>
        <p:txBody>
          <a:bodyPr>
            <a:normAutofit fontScale="90000"/>
          </a:bodyPr>
          <a:lstStyle/>
          <a:p>
            <a:r>
              <a:rPr lang="en-US" noProof="0" dirty="0"/>
              <a:t>Comparison with RDBMS – CRUD create</a:t>
            </a:r>
          </a:p>
        </p:txBody>
      </p:sp>
      <p:pic>
        <p:nvPicPr>
          <p:cNvPr id="404" name="Content Placeholder 3" descr="Content Placeholder 3"/>
          <p:cNvPicPr>
            <a:picLocks noChangeAspect="1"/>
          </p:cNvPicPr>
          <p:nvPr/>
        </p:nvPicPr>
        <p:blipFill>
          <a:blip r:embed="rId2"/>
          <a:stretch>
            <a:fillRect/>
          </a:stretch>
        </p:blipFill>
        <p:spPr>
          <a:xfrm>
            <a:off x="646909" y="1806805"/>
            <a:ext cx="3826397" cy="3608634"/>
          </a:xfrm>
          <a:prstGeom prst="rect">
            <a:avLst/>
          </a:prstGeom>
          <a:ln w="12700">
            <a:miter lim="400000"/>
          </a:ln>
        </p:spPr>
      </p:pic>
      <p:sp>
        <p:nvSpPr>
          <p:cNvPr id="405"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53</a:t>
            </a:fld>
            <a:endParaRPr/>
          </a:p>
        </p:txBody>
      </p:sp>
      <p:pic>
        <p:nvPicPr>
          <p:cNvPr id="406" name="Picture 6" descr="Picture 6"/>
          <p:cNvPicPr>
            <a:picLocks noChangeAspect="1"/>
          </p:cNvPicPr>
          <p:nvPr/>
        </p:nvPicPr>
        <p:blipFill>
          <a:blip r:embed="rId3"/>
          <a:stretch>
            <a:fillRect/>
          </a:stretch>
        </p:blipFill>
        <p:spPr>
          <a:xfrm>
            <a:off x="4896296" y="1806805"/>
            <a:ext cx="4450420" cy="3608635"/>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09" name="Title 1"/>
          <p:cNvSpPr txBox="1">
            <a:spLocks noGrp="1"/>
          </p:cNvSpPr>
          <p:nvPr>
            <p:ph type="title"/>
          </p:nvPr>
        </p:nvSpPr>
        <p:spPr>
          <a:xfrm>
            <a:off x="277812" y="288171"/>
            <a:ext cx="9525001" cy="756157"/>
          </a:xfrm>
          <a:prstGeom prst="rect">
            <a:avLst/>
          </a:prstGeom>
        </p:spPr>
        <p:txBody>
          <a:bodyPr/>
          <a:lstStyle/>
          <a:p>
            <a:r>
              <a:rPr lang="en-US" dirty="0"/>
              <a:t>Comparison with RDBMS </a:t>
            </a:r>
            <a:r>
              <a:rPr lang="en-US" noProof="0" dirty="0"/>
              <a:t>– CRUD read</a:t>
            </a:r>
          </a:p>
        </p:txBody>
      </p:sp>
      <p:sp>
        <p:nvSpPr>
          <p:cNvPr id="410"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54</a:t>
            </a:fld>
            <a:endParaRPr/>
          </a:p>
        </p:txBody>
      </p:sp>
      <p:pic>
        <p:nvPicPr>
          <p:cNvPr id="411" name="Picture 2" descr="Picture 2"/>
          <p:cNvPicPr>
            <a:picLocks noChangeAspect="1"/>
          </p:cNvPicPr>
          <p:nvPr/>
        </p:nvPicPr>
        <p:blipFill>
          <a:blip r:embed="rId2"/>
          <a:stretch>
            <a:fillRect/>
          </a:stretch>
        </p:blipFill>
        <p:spPr>
          <a:xfrm>
            <a:off x="2606635" y="1708523"/>
            <a:ext cx="4867355" cy="1454001"/>
          </a:xfrm>
          <a:prstGeom prst="rect">
            <a:avLst/>
          </a:prstGeom>
          <a:ln w="12700">
            <a:miter lim="400000"/>
          </a:ln>
        </p:spPr>
      </p:pic>
      <p:pic>
        <p:nvPicPr>
          <p:cNvPr id="412" name="Picture 8" descr="Picture 8"/>
          <p:cNvPicPr>
            <a:picLocks noChangeAspect="1"/>
          </p:cNvPicPr>
          <p:nvPr/>
        </p:nvPicPr>
        <p:blipFill>
          <a:blip r:embed="rId3"/>
          <a:stretch>
            <a:fillRect/>
          </a:stretch>
        </p:blipFill>
        <p:spPr>
          <a:xfrm>
            <a:off x="2763161" y="4022488"/>
            <a:ext cx="4554301" cy="2531079"/>
          </a:xfrm>
          <a:prstGeom prst="rect">
            <a:avLst/>
          </a:prstGeom>
          <a:ln w="12700">
            <a:miter lim="400000"/>
          </a:ln>
        </p:spPr>
      </p:pic>
      <p:sp>
        <p:nvSpPr>
          <p:cNvPr id="413" name="$gt"/>
          <p:cNvSpPr/>
          <p:nvPr/>
        </p:nvSpPr>
        <p:spPr>
          <a:xfrm>
            <a:off x="4899071" y="4763852"/>
            <a:ext cx="620499" cy="473354"/>
          </a:xfrm>
          <a:prstGeom prst="rect">
            <a:avLst/>
          </a:prstGeom>
          <a:solidFill>
            <a:srgbClr val="F9F9FB"/>
          </a:solidFill>
          <a:ln w="12700">
            <a:miter lim="400000"/>
          </a:ln>
          <a:extLst>
            <a:ext uri="{C572A759-6A51-4108-AA02-DFA0A04FC94B}">
              <ma14:wrappingTextBoxFlag xmlns:ma14="http://schemas.microsoft.com/office/mac/drawingml/2011/main" xmlns="" val="1"/>
            </a:ext>
          </a:extLst>
        </p:spPr>
        <p:txBody>
          <a:bodyPr lIns="45719" rIns="45719" anchor="ctr"/>
          <a:lstStyle>
            <a:lvl1pPr algn="r">
              <a:defRPr>
                <a:solidFill>
                  <a:srgbClr val="404141"/>
                </a:solidFill>
              </a:defRPr>
            </a:lvl1pPr>
          </a:lstStyle>
          <a:p>
            <a:r>
              <a:t>$gt</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16" name="Title 1"/>
          <p:cNvSpPr txBox="1">
            <a:spLocks noGrp="1"/>
          </p:cNvSpPr>
          <p:nvPr>
            <p:ph type="title"/>
          </p:nvPr>
        </p:nvSpPr>
        <p:spPr>
          <a:xfrm>
            <a:off x="277812" y="288171"/>
            <a:ext cx="9525001" cy="756157"/>
          </a:xfrm>
          <a:prstGeom prst="rect">
            <a:avLst/>
          </a:prstGeom>
        </p:spPr>
        <p:txBody>
          <a:bodyPr>
            <a:normAutofit fontScale="90000"/>
          </a:bodyPr>
          <a:lstStyle/>
          <a:p>
            <a:r>
              <a:rPr lang="en-US" dirty="0"/>
              <a:t>Comparison with RDBMS </a:t>
            </a:r>
            <a:r>
              <a:rPr lang="en-US" noProof="0" dirty="0"/>
              <a:t>– CRUD update</a:t>
            </a:r>
          </a:p>
        </p:txBody>
      </p:sp>
      <p:sp>
        <p:nvSpPr>
          <p:cNvPr id="417"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55</a:t>
            </a:fld>
            <a:endParaRPr/>
          </a:p>
        </p:txBody>
      </p:sp>
      <p:pic>
        <p:nvPicPr>
          <p:cNvPr id="418" name="Picture 3" descr="Picture 3"/>
          <p:cNvPicPr>
            <a:picLocks noChangeAspect="1"/>
          </p:cNvPicPr>
          <p:nvPr/>
        </p:nvPicPr>
        <p:blipFill>
          <a:blip r:embed="rId2"/>
          <a:stretch>
            <a:fillRect/>
          </a:stretch>
        </p:blipFill>
        <p:spPr>
          <a:xfrm>
            <a:off x="2137505" y="1260350"/>
            <a:ext cx="5788911" cy="2344036"/>
          </a:xfrm>
          <a:prstGeom prst="rect">
            <a:avLst/>
          </a:prstGeom>
          <a:ln w="12700">
            <a:miter lim="400000"/>
          </a:ln>
        </p:spPr>
      </p:pic>
      <p:pic>
        <p:nvPicPr>
          <p:cNvPr id="419" name="Picture 6" descr="Picture 6"/>
          <p:cNvPicPr>
            <a:picLocks noChangeAspect="1"/>
          </p:cNvPicPr>
          <p:nvPr/>
        </p:nvPicPr>
        <p:blipFill>
          <a:blip r:embed="rId3"/>
          <a:stretch>
            <a:fillRect/>
          </a:stretch>
        </p:blipFill>
        <p:spPr>
          <a:xfrm>
            <a:off x="2448022" y="4356694"/>
            <a:ext cx="5167875" cy="2549256"/>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22" name="Title 1"/>
          <p:cNvSpPr txBox="1">
            <a:spLocks noGrp="1"/>
          </p:cNvSpPr>
          <p:nvPr>
            <p:ph type="title"/>
          </p:nvPr>
        </p:nvSpPr>
        <p:spPr>
          <a:xfrm>
            <a:off x="277812" y="288171"/>
            <a:ext cx="9525001" cy="756157"/>
          </a:xfrm>
          <a:prstGeom prst="rect">
            <a:avLst/>
          </a:prstGeom>
        </p:spPr>
        <p:txBody>
          <a:bodyPr>
            <a:normAutofit fontScale="90000"/>
          </a:bodyPr>
          <a:lstStyle/>
          <a:p>
            <a:r>
              <a:rPr lang="en-US" dirty="0"/>
              <a:t>Comparison with RDBMS </a:t>
            </a:r>
            <a:r>
              <a:rPr lang="en-US" noProof="0" dirty="0"/>
              <a:t>– CRUD delete</a:t>
            </a:r>
          </a:p>
        </p:txBody>
      </p:sp>
      <p:sp>
        <p:nvSpPr>
          <p:cNvPr id="423"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56</a:t>
            </a:fld>
            <a:endParaRPr/>
          </a:p>
        </p:txBody>
      </p:sp>
      <p:pic>
        <p:nvPicPr>
          <p:cNvPr id="424" name="Picture 2" descr="Picture 2"/>
          <p:cNvPicPr>
            <a:picLocks noChangeAspect="1"/>
          </p:cNvPicPr>
          <p:nvPr/>
        </p:nvPicPr>
        <p:blipFill>
          <a:blip r:embed="rId2"/>
          <a:stretch>
            <a:fillRect/>
          </a:stretch>
        </p:blipFill>
        <p:spPr>
          <a:xfrm>
            <a:off x="2195995" y="3971630"/>
            <a:ext cx="5688632" cy="2218971"/>
          </a:xfrm>
          <a:prstGeom prst="rect">
            <a:avLst/>
          </a:prstGeom>
          <a:ln w="12700">
            <a:miter lim="400000"/>
          </a:ln>
        </p:spPr>
      </p:pic>
      <p:pic>
        <p:nvPicPr>
          <p:cNvPr id="425" name="Picture 7" descr="Picture 7"/>
          <p:cNvPicPr>
            <a:picLocks noChangeAspect="1"/>
          </p:cNvPicPr>
          <p:nvPr/>
        </p:nvPicPr>
        <p:blipFill>
          <a:blip r:embed="rId3"/>
          <a:stretch>
            <a:fillRect/>
          </a:stretch>
        </p:blipFill>
        <p:spPr>
          <a:xfrm>
            <a:off x="1986401" y="1620391"/>
            <a:ext cx="6107822" cy="1800201"/>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28" name="Title 1"/>
          <p:cNvSpPr txBox="1">
            <a:spLocks noGrp="1"/>
          </p:cNvSpPr>
          <p:nvPr>
            <p:ph type="title"/>
          </p:nvPr>
        </p:nvSpPr>
        <p:spPr>
          <a:xfrm>
            <a:off x="277812" y="288171"/>
            <a:ext cx="9525001" cy="756157"/>
          </a:xfrm>
          <a:prstGeom prst="rect">
            <a:avLst/>
          </a:prstGeom>
        </p:spPr>
        <p:txBody>
          <a:bodyPr/>
          <a:lstStyle/>
          <a:p>
            <a:r>
              <a:rPr lang="en-US" noProof="0" dirty="0"/>
              <a:t>MongoDB – indexes, sorting</a:t>
            </a:r>
          </a:p>
        </p:txBody>
      </p:sp>
      <p:sp>
        <p:nvSpPr>
          <p:cNvPr id="429"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57</a:t>
            </a:fld>
            <a:endParaRPr/>
          </a:p>
        </p:txBody>
      </p:sp>
      <p:sp>
        <p:nvSpPr>
          <p:cNvPr id="430" name="Content Placeholder 2"/>
          <p:cNvSpPr txBox="1">
            <a:spLocks noGrp="1"/>
          </p:cNvSpPr>
          <p:nvPr>
            <p:ph type="body" sz="quarter" idx="1"/>
          </p:nvPr>
        </p:nvSpPr>
        <p:spPr>
          <a:xfrm>
            <a:off x="277812" y="1195200"/>
            <a:ext cx="7786835" cy="1433304"/>
          </a:xfrm>
          <a:prstGeom prst="rect">
            <a:avLst/>
          </a:prstGeom>
        </p:spPr>
        <p:txBody>
          <a:bodyPr/>
          <a:lstStyle/>
          <a:p>
            <a:r>
              <a:rPr lang="en-US" dirty="0"/>
              <a:t>It limits the number of documents to be searched</a:t>
            </a:r>
            <a:endParaRPr lang="en-US" noProof="0" dirty="0"/>
          </a:p>
          <a:p>
            <a:r>
              <a:rPr lang="en-US" noProof="0" dirty="0"/>
              <a:t>Collection scan</a:t>
            </a:r>
          </a:p>
        </p:txBody>
      </p:sp>
      <p:pic>
        <p:nvPicPr>
          <p:cNvPr id="431" name="Picture 3" descr="Picture 3"/>
          <p:cNvPicPr>
            <a:picLocks noChangeAspect="1"/>
          </p:cNvPicPr>
          <p:nvPr/>
        </p:nvPicPr>
        <p:blipFill>
          <a:blip r:embed="rId2"/>
          <a:stretch>
            <a:fillRect/>
          </a:stretch>
        </p:blipFill>
        <p:spPr>
          <a:xfrm>
            <a:off x="277811" y="2779376"/>
            <a:ext cx="8507611" cy="4231797"/>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34" name="Title 1"/>
          <p:cNvSpPr txBox="1">
            <a:spLocks noGrp="1"/>
          </p:cNvSpPr>
          <p:nvPr>
            <p:ph type="title"/>
          </p:nvPr>
        </p:nvSpPr>
        <p:spPr>
          <a:xfrm>
            <a:off x="277812" y="288171"/>
            <a:ext cx="9525001" cy="756157"/>
          </a:xfrm>
          <a:prstGeom prst="rect">
            <a:avLst/>
          </a:prstGeom>
        </p:spPr>
        <p:txBody>
          <a:bodyPr/>
          <a:lstStyle/>
          <a:p>
            <a:r>
              <a:rPr lang="en-US" noProof="0" dirty="0"/>
              <a:t>MongoDB – indexes</a:t>
            </a:r>
          </a:p>
        </p:txBody>
      </p:sp>
      <p:sp>
        <p:nvSpPr>
          <p:cNvPr id="435"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58</a:t>
            </a:fld>
            <a:endParaRPr/>
          </a:p>
        </p:txBody>
      </p:sp>
      <p:sp>
        <p:nvSpPr>
          <p:cNvPr id="436" name="Content Placeholder 2"/>
          <p:cNvSpPr txBox="1">
            <a:spLocks noGrp="1"/>
          </p:cNvSpPr>
          <p:nvPr>
            <p:ph type="body" idx="1"/>
          </p:nvPr>
        </p:nvSpPr>
        <p:spPr>
          <a:xfrm>
            <a:off x="277812" y="1195199"/>
            <a:ext cx="8866956" cy="5393745"/>
          </a:xfrm>
          <a:prstGeom prst="rect">
            <a:avLst/>
          </a:prstGeom>
        </p:spPr>
        <p:txBody>
          <a:bodyPr/>
          <a:lstStyle/>
          <a:p>
            <a:r>
              <a:rPr lang="en-US" noProof="0" dirty="0" err="1"/>
              <a:t>db.COLLECTION_NAME.createIndex</a:t>
            </a:r>
            <a:r>
              <a:rPr lang="en-US" noProof="0" dirty="0"/>
              <a:t>({KEY:1})</a:t>
            </a:r>
          </a:p>
          <a:p>
            <a:endParaRPr lang="en-US" noProof="0" dirty="0"/>
          </a:p>
          <a:p>
            <a:r>
              <a:rPr lang="en-US" dirty="0"/>
              <a:t>An index can be composed of multiple keys</a:t>
            </a:r>
            <a:endParaRPr lang="en-US" noProof="0" dirty="0"/>
          </a:p>
          <a:p>
            <a:pPr marL="863999" lvl="1" indent="-252000">
              <a:spcBef>
                <a:spcPts val="400"/>
              </a:spcBef>
              <a:buClr>
                <a:srgbClr val="323232"/>
              </a:buClr>
              <a:defRPr sz="2000"/>
            </a:pPr>
            <a:r>
              <a:rPr lang="en-US" noProof="0" dirty="0" err="1"/>
              <a:t>db.mycol</a:t>
            </a:r>
            <a:r>
              <a:rPr lang="en-US" dirty="0"/>
              <a:t>.</a:t>
            </a:r>
            <a:r>
              <a:rPr lang="en-US" dirty="0" err="1"/>
              <a:t>createIndex</a:t>
            </a:r>
            <a:r>
              <a:rPr lang="en-US" dirty="0"/>
              <a:t>({"</a:t>
            </a:r>
            <a:r>
              <a:rPr lang="en-US" noProof="0" dirty="0"/>
              <a:t>title":1,"description":1})</a:t>
            </a:r>
          </a:p>
          <a:p>
            <a:pPr marL="863999" lvl="1" indent="-252000">
              <a:spcBef>
                <a:spcPts val="400"/>
              </a:spcBef>
              <a:buClr>
                <a:srgbClr val="323232"/>
              </a:buClr>
              <a:defRPr sz="2000"/>
            </a:pPr>
            <a:r>
              <a:rPr lang="en-US" dirty="0"/>
              <a:t>Applies when searching by title, title and description. But not only when searching by description!</a:t>
            </a:r>
            <a:endParaRPr lang="en-US" noProof="0" dirty="0"/>
          </a:p>
          <a:p>
            <a:pPr marL="863999" lvl="1" indent="-252000">
              <a:spcBef>
                <a:spcPts val="400"/>
              </a:spcBef>
              <a:buClr>
                <a:srgbClr val="323232"/>
              </a:buClr>
              <a:defRPr sz="2000"/>
            </a:pPr>
            <a:endParaRPr lang="en-US" noProof="0" dirty="0"/>
          </a:p>
          <a:p>
            <a:r>
              <a:rPr lang="en-US" noProof="0" dirty="0"/>
              <a:t>Attribute Unique</a:t>
            </a:r>
          </a:p>
          <a:p>
            <a:pPr marL="863999" lvl="1" indent="-252000">
              <a:spcBef>
                <a:spcPts val="400"/>
              </a:spcBef>
              <a:buClr>
                <a:srgbClr val="323232"/>
              </a:buClr>
              <a:defRPr sz="2000"/>
            </a:pPr>
            <a:r>
              <a:rPr lang="en-US" noProof="0" dirty="0" err="1"/>
              <a:t>db.mycol</a:t>
            </a:r>
            <a:r>
              <a:rPr lang="en-US" noProof="0" dirty="0"/>
              <a:t>.</a:t>
            </a:r>
            <a:r>
              <a:rPr lang="en-US" dirty="0" err="1"/>
              <a:t>createIndex</a:t>
            </a:r>
            <a:r>
              <a:rPr lang="en-US" noProof="0" dirty="0"/>
              <a:t>({"title":1}, {“</a:t>
            </a:r>
            <a:r>
              <a:rPr lang="en-US" noProof="0" dirty="0" err="1"/>
              <a:t>unique“:true</a:t>
            </a:r>
            <a:r>
              <a:rPr lang="en-US" noProof="0" dirty="0"/>
              <a:t>)</a:t>
            </a:r>
          </a:p>
          <a:p>
            <a:pPr marL="863999" lvl="1" indent="-252000">
              <a:spcBef>
                <a:spcPts val="400"/>
              </a:spcBef>
              <a:buClr>
                <a:srgbClr val="323232"/>
              </a:buClr>
              <a:defRPr sz="2000"/>
            </a:pPr>
            <a:r>
              <a:rPr lang="en-US" dirty="0"/>
              <a:t>Ensures record uniqueness in particular collection</a:t>
            </a:r>
            <a:endParaRPr lang="en-US" noProof="0" dirty="0"/>
          </a:p>
          <a:p>
            <a:pPr marL="863999" lvl="1" indent="-252000">
              <a:spcBef>
                <a:spcPts val="400"/>
              </a:spcBef>
              <a:buClr>
                <a:srgbClr val="323232"/>
              </a:buClr>
              <a:defRPr sz="2000"/>
            </a:pPr>
            <a:r>
              <a:rPr lang="en-US" dirty="0"/>
              <a:t>Index cannot be created if documents in </a:t>
            </a:r>
            <a:r>
              <a:rPr lang="en-US" dirty="0" err="1"/>
              <a:t>db</a:t>
            </a:r>
            <a:r>
              <a:rPr lang="en-US" dirty="0"/>
              <a:t> already violate uniqueness</a:t>
            </a:r>
            <a:endParaRPr lang="en-US" noProof="0" dirty="0"/>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ooter Placeholder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39" name="Title 1"/>
          <p:cNvSpPr txBox="1">
            <a:spLocks noGrp="1"/>
          </p:cNvSpPr>
          <p:nvPr>
            <p:ph type="title"/>
          </p:nvPr>
        </p:nvSpPr>
        <p:spPr>
          <a:xfrm>
            <a:off x="277812" y="288171"/>
            <a:ext cx="9525001" cy="756157"/>
          </a:xfrm>
          <a:prstGeom prst="rect">
            <a:avLst/>
          </a:prstGeom>
        </p:spPr>
        <p:txBody>
          <a:bodyPr/>
          <a:lstStyle/>
          <a:p>
            <a:r>
              <a:rPr lang="en-US" noProof="0" dirty="0"/>
              <a:t>Exercise 7 - MongoDB</a:t>
            </a:r>
          </a:p>
        </p:txBody>
      </p:sp>
      <p:sp>
        <p:nvSpPr>
          <p:cNvPr id="440" name="Slide Number Placeholder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59</a:t>
            </a:fld>
            <a:endParaRPr/>
          </a:p>
        </p:txBody>
      </p:sp>
      <p:sp>
        <p:nvSpPr>
          <p:cNvPr id="441" name="Content Placeholder 2"/>
          <p:cNvSpPr txBox="1">
            <a:spLocks noGrp="1"/>
          </p:cNvSpPr>
          <p:nvPr>
            <p:ph type="body" idx="1"/>
          </p:nvPr>
        </p:nvSpPr>
        <p:spPr>
          <a:xfrm>
            <a:off x="277811" y="1195200"/>
            <a:ext cx="9299006" cy="5825791"/>
          </a:xfrm>
          <a:prstGeom prst="rect">
            <a:avLst/>
          </a:prstGeom>
        </p:spPr>
        <p:txBody>
          <a:bodyPr>
            <a:normAutofit lnSpcReduction="10000"/>
          </a:bodyPr>
          <a:lstStyle/>
          <a:p>
            <a:r>
              <a:rPr lang="en-US" dirty="0"/>
              <a:t>Connect to a locally running database in the terminal</a:t>
            </a:r>
            <a:endParaRPr lang="en-US" noProof="0" dirty="0"/>
          </a:p>
          <a:p>
            <a:r>
              <a:rPr lang="en-US" dirty="0"/>
              <a:t>create a </a:t>
            </a:r>
            <a:r>
              <a:rPr lang="en-US" dirty="0" err="1"/>
              <a:t>JokesDb</a:t>
            </a:r>
            <a:r>
              <a:rPr lang="en-US" dirty="0"/>
              <a:t> database</a:t>
            </a:r>
            <a:endParaRPr lang="en-US" noProof="0" dirty="0"/>
          </a:p>
          <a:p>
            <a:r>
              <a:rPr lang="en-US" dirty="0"/>
              <a:t>create a jokes collection</a:t>
            </a:r>
            <a:endParaRPr lang="en-US" noProof="0" dirty="0"/>
          </a:p>
          <a:p>
            <a:r>
              <a:rPr lang="en-US" dirty="0"/>
              <a:t>Add at least 3 documents to the collection</a:t>
            </a:r>
            <a:endParaRPr lang="en-US" noProof="0" dirty="0"/>
          </a:p>
          <a:p>
            <a:pPr marL="863999" lvl="1" indent="-252000">
              <a:spcBef>
                <a:spcPts val="400"/>
              </a:spcBef>
              <a:buClr>
                <a:srgbClr val="323232"/>
              </a:buClr>
              <a:defRPr sz="2000"/>
            </a:pPr>
            <a:r>
              <a:rPr lang="en-US" dirty="0"/>
              <a:t>each will have a name, code, text, category (array of strings)</a:t>
            </a:r>
            <a:endParaRPr lang="en-US" noProof="0" dirty="0"/>
          </a:p>
          <a:p>
            <a:r>
              <a:rPr lang="en-US" dirty="0"/>
              <a:t>create an index on code that must be unique</a:t>
            </a:r>
            <a:endParaRPr lang="en-US" noProof="0" dirty="0"/>
          </a:p>
          <a:p>
            <a:r>
              <a:rPr lang="en-US" dirty="0"/>
              <a:t>create find for listing:</a:t>
            </a:r>
            <a:endParaRPr lang="en-US" noProof="0" dirty="0"/>
          </a:p>
          <a:p>
            <a:pPr marL="863999" lvl="1" indent="-252000">
              <a:spcBef>
                <a:spcPts val="400"/>
              </a:spcBef>
              <a:buClr>
                <a:srgbClr val="323232"/>
              </a:buClr>
              <a:defRPr sz="2000"/>
            </a:pPr>
            <a:r>
              <a:rPr lang="en-US" dirty="0"/>
              <a:t>sorted by code (sort) </a:t>
            </a:r>
          </a:p>
          <a:p>
            <a:pPr marL="863999" lvl="1" indent="-252000">
              <a:spcBef>
                <a:spcPts val="400"/>
              </a:spcBef>
              <a:buClr>
                <a:srgbClr val="323232"/>
              </a:buClr>
              <a:defRPr sz="2000"/>
            </a:pPr>
            <a:r>
              <a:rPr lang="en-US" dirty="0"/>
              <a:t>only first two results (limit)</a:t>
            </a:r>
            <a:endParaRPr lang="en-US" noProof="0" dirty="0"/>
          </a:p>
          <a:p>
            <a:pPr marL="863999" lvl="1" indent="-252000">
              <a:spcBef>
                <a:spcPts val="400"/>
              </a:spcBef>
              <a:buClr>
                <a:srgbClr val="323232"/>
              </a:buClr>
              <a:defRPr sz="2000"/>
            </a:pPr>
            <a:r>
              <a:rPr lang="en-US" dirty="0"/>
              <a:t>show only name and code (projection)</a:t>
            </a:r>
            <a:endParaRPr lang="en-US" noProof="0" dirty="0"/>
          </a:p>
          <a:p>
            <a:pPr marL="863999" lvl="1" indent="-252000">
              <a:spcBef>
                <a:spcPts val="400"/>
              </a:spcBef>
              <a:buClr>
                <a:srgbClr val="323232"/>
              </a:buClr>
              <a:defRPr sz="2000"/>
            </a:pPr>
            <a:endParaRPr lang="en-US" noProof="0" dirty="0"/>
          </a:p>
          <a:p>
            <a:r>
              <a:rPr lang="en-US" u="sng" noProof="0" dirty="0">
                <a:solidFill>
                  <a:srgbClr val="0000FF"/>
                </a:solidFill>
                <a:uFill>
                  <a:solidFill>
                    <a:srgbClr val="0000FF"/>
                  </a:solidFill>
                </a:uFill>
                <a:hlinkClick r:id="rId2"/>
              </a:rPr>
              <a:t>https://www.tutorialspoint.com/mongodb/index.htm</a:t>
            </a:r>
          </a:p>
          <a:p>
            <a:r>
              <a:rPr lang="en-US" dirty="0"/>
              <a:t>GUI for MongoDB : </a:t>
            </a:r>
            <a:r>
              <a:rPr lang="en-US" noProof="0" dirty="0" err="1"/>
              <a:t>Robo</a:t>
            </a:r>
            <a:r>
              <a:rPr lang="en-US" noProof="0" dirty="0"/>
              <a:t> 3T, MongoDB Compass</a:t>
            </a:r>
          </a:p>
          <a:p>
            <a:pPr marL="863999" lvl="1" indent="-252000">
              <a:spcBef>
                <a:spcPts val="400"/>
              </a:spcBef>
              <a:buClr>
                <a:srgbClr val="323232"/>
              </a:buClr>
              <a:defRPr sz="2000"/>
            </a:pPr>
            <a:r>
              <a:rPr lang="en-US" u="sng" noProof="0" dirty="0">
                <a:solidFill>
                  <a:srgbClr val="0000FF"/>
                </a:solidFill>
                <a:uFill>
                  <a:solidFill>
                    <a:srgbClr val="0000FF"/>
                  </a:solidFill>
                </a:uFill>
                <a:hlinkClick r:id="rId3"/>
              </a:rPr>
              <a:t>https://robomongo.org/</a:t>
            </a:r>
          </a:p>
          <a:p>
            <a:pPr marL="863999" lvl="1" indent="-252000">
              <a:spcBef>
                <a:spcPts val="400"/>
              </a:spcBef>
              <a:buClr>
                <a:srgbClr val="323232"/>
              </a:buClr>
              <a:defRPr sz="2000"/>
            </a:pPr>
            <a:r>
              <a:rPr lang="en-US" dirty="0">
                <a:hlinkClick r:id="rId4"/>
              </a:rPr>
              <a:t>https://www.mongodb.com/products/compass</a:t>
            </a:r>
            <a:endParaRPr lang="en-US" u="sng" noProof="0" dirty="0">
              <a:solidFill>
                <a:srgbClr val="0000FF"/>
              </a:solidFill>
              <a:uFill>
                <a:solidFill>
                  <a:srgbClr val="0000FF"/>
                </a:solidFill>
              </a:uFill>
              <a:hlinkClick r:id="rId3"/>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26" name="Zástupný symbol pro obsah 2"/>
          <p:cNvSpPr txBox="1">
            <a:spLocks noGrp="1"/>
          </p:cNvSpPr>
          <p:nvPr>
            <p:ph type="body" idx="1"/>
          </p:nvPr>
        </p:nvSpPr>
        <p:spPr>
          <a:xfrm>
            <a:off x="277200" y="1195200"/>
            <a:ext cx="9367374" cy="5819776"/>
          </a:xfrm>
          <a:prstGeom prst="rect">
            <a:avLst/>
          </a:prstGeom>
        </p:spPr>
        <p:txBody>
          <a:bodyPr/>
          <a:lstStyle/>
          <a:p>
            <a:pPr>
              <a:defRPr b="1"/>
            </a:pPr>
            <a:r>
              <a:rPr lang="en-US" noProof="0" dirty="0"/>
              <a:t>Mobile-First </a:t>
            </a:r>
            <a:r>
              <a:rPr lang="en-US" b="0" noProof="0" dirty="0"/>
              <a:t>– ready for mobile and other smart devices</a:t>
            </a:r>
          </a:p>
          <a:p>
            <a:pPr>
              <a:defRPr b="1"/>
            </a:pPr>
            <a:r>
              <a:rPr lang="en-US" noProof="0" dirty="0"/>
              <a:t>IoT-Ready – </a:t>
            </a:r>
            <a:r>
              <a:rPr lang="en-US" b="0" noProof="0" dirty="0"/>
              <a:t>ready for Internet of Things</a:t>
            </a:r>
          </a:p>
          <a:p>
            <a:pPr>
              <a:defRPr b="1"/>
            </a:pPr>
            <a:r>
              <a:rPr lang="en-US" noProof="0" dirty="0"/>
              <a:t>Cloud – </a:t>
            </a:r>
            <a:r>
              <a:rPr lang="en-US" b="0" noProof="0" dirty="0"/>
              <a:t>deployed to a cloud</a:t>
            </a:r>
          </a:p>
          <a:p>
            <a:endParaRPr lang="en-US" b="0" noProof="0" dirty="0"/>
          </a:p>
          <a:p>
            <a:endParaRPr lang="en-US" dirty="0"/>
          </a:p>
          <a:p>
            <a:endParaRPr lang="en-US" b="0" noProof="0" dirty="0"/>
          </a:p>
          <a:p>
            <a:endParaRPr lang="en-US" b="0" noProof="0" dirty="0"/>
          </a:p>
          <a:p>
            <a:pPr>
              <a:defRPr b="1"/>
            </a:pPr>
            <a:r>
              <a:rPr lang="en-US" noProof="0" dirty="0"/>
              <a:t>Priority</a:t>
            </a:r>
          </a:p>
          <a:p>
            <a:pPr lvl="1"/>
            <a:r>
              <a:rPr lang="en-US" sz="2000" b="1" noProof="0" dirty="0" err="1"/>
              <a:t>uuHI</a:t>
            </a:r>
            <a:r>
              <a:rPr lang="en-US" sz="2000" noProof="0" dirty="0"/>
              <a:t> - graphical user interfaces guideline for different devices</a:t>
            </a:r>
          </a:p>
          <a:p>
            <a:pPr lvl="1"/>
            <a:r>
              <a:rPr lang="en-US" sz="2000" b="1" noProof="0" dirty="0" err="1"/>
              <a:t>uuTI</a:t>
            </a:r>
            <a:r>
              <a:rPr lang="en-US" sz="2000" b="1" noProof="0" dirty="0"/>
              <a:t> </a:t>
            </a:r>
            <a:r>
              <a:rPr lang="en-US" sz="2000" noProof="0" dirty="0"/>
              <a:t>– how to integrate app with IoT smart devices</a:t>
            </a:r>
          </a:p>
          <a:p>
            <a:pPr lvl="1"/>
            <a:r>
              <a:rPr lang="en-US" sz="2000" b="1" noProof="0" dirty="0"/>
              <a:t>uuAppServer </a:t>
            </a:r>
            <a:r>
              <a:rPr lang="en-US" sz="2000" b="0" noProof="0" dirty="0"/>
              <a:t>– server-side guideline</a:t>
            </a:r>
          </a:p>
          <a:p>
            <a:pPr lvl="1"/>
            <a:r>
              <a:rPr lang="en-US" sz="2000" b="1" noProof="0" dirty="0"/>
              <a:t>uuCloud </a:t>
            </a:r>
            <a:r>
              <a:rPr lang="en-US" sz="2000" b="0" noProof="0" dirty="0"/>
              <a:t>– </a:t>
            </a:r>
            <a:r>
              <a:rPr lang="en-US" sz="2000" noProof="0" dirty="0"/>
              <a:t>running applications accessible from anywhere</a:t>
            </a:r>
          </a:p>
          <a:p>
            <a:pPr lvl="1"/>
            <a:r>
              <a:rPr lang="en-US" sz="2000" b="1" noProof="0" dirty="0"/>
              <a:t>uuBT and uuMT</a:t>
            </a:r>
            <a:r>
              <a:rPr lang="en-US" sz="2000" noProof="0" dirty="0"/>
              <a:t> – Complex information systems for companies and individuals reflecting the organizational structure</a:t>
            </a:r>
          </a:p>
        </p:txBody>
      </p:sp>
      <p:sp>
        <p:nvSpPr>
          <p:cNvPr id="127" name="Zástupný symbol pro číslo snímku 5"/>
          <p:cNvSpPr txBox="1">
            <a:spLocks noGrp="1"/>
          </p:cNvSpPr>
          <p:nvPr>
            <p:ph type="sldNum" sz="quarter" idx="2"/>
          </p:nvPr>
        </p:nvSpPr>
        <p:spPr>
          <a:xfrm>
            <a:off x="9850304" y="7294735"/>
            <a:ext cx="191190"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a:t>
            </a:fld>
            <a:endParaRPr/>
          </a:p>
        </p:txBody>
      </p:sp>
      <p:sp>
        <p:nvSpPr>
          <p:cNvPr id="128" name="Nadpis 1"/>
          <p:cNvSpPr txBox="1"/>
          <p:nvPr/>
        </p:nvSpPr>
        <p:spPr>
          <a:xfrm>
            <a:off x="430212" y="509031"/>
            <a:ext cx="9525001" cy="619237"/>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lvl1pPr>
              <a:defRPr sz="3600" b="1">
                <a:solidFill>
                  <a:srgbClr val="323232"/>
                </a:solidFill>
                <a:latin typeface="+mn-lt"/>
                <a:ea typeface="+mn-ea"/>
                <a:cs typeface="+mn-cs"/>
                <a:sym typeface="Arial"/>
              </a:defRPr>
            </a:lvl1pPr>
          </a:lstStyle>
          <a:p>
            <a:r>
              <a:t>Mobile-First IoT-Ready Cloud Architecture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845" y="2584486"/>
            <a:ext cx="6419063" cy="2136999"/>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44" name="Nadpis 1"/>
          <p:cNvSpPr txBox="1">
            <a:spLocks noGrp="1"/>
          </p:cNvSpPr>
          <p:nvPr>
            <p:ph type="title"/>
          </p:nvPr>
        </p:nvSpPr>
        <p:spPr>
          <a:xfrm>
            <a:off x="277812" y="288171"/>
            <a:ext cx="9525001" cy="756157"/>
          </a:xfrm>
          <a:prstGeom prst="rect">
            <a:avLst/>
          </a:prstGeom>
        </p:spPr>
        <p:txBody>
          <a:bodyPr>
            <a:normAutofit fontScale="90000"/>
          </a:bodyPr>
          <a:lstStyle>
            <a:lvl1pPr defTabSz="645083">
              <a:defRPr sz="2304"/>
            </a:lvl1pPr>
          </a:lstStyle>
          <a:p>
            <a:r>
              <a:rPr lang="en-US" dirty="0"/>
              <a:t>Environment preparation - configuration of persistence and initialization of the application</a:t>
            </a:r>
            <a:endParaRPr lang="en-US" noProof="0" dirty="0"/>
          </a:p>
        </p:txBody>
      </p:sp>
      <p:sp>
        <p:nvSpPr>
          <p:cNvPr id="445" name="Zástupný symbol pro obsah 2"/>
          <p:cNvSpPr txBox="1">
            <a:spLocks noGrp="1"/>
          </p:cNvSpPr>
          <p:nvPr>
            <p:ph type="body" idx="1"/>
          </p:nvPr>
        </p:nvSpPr>
        <p:spPr>
          <a:xfrm>
            <a:off x="285375" y="1836415"/>
            <a:ext cx="9659658" cy="5582631"/>
          </a:xfrm>
          <a:prstGeom prst="rect">
            <a:avLst/>
          </a:prstGeom>
        </p:spPr>
        <p:txBody>
          <a:bodyPr/>
          <a:lstStyle/>
          <a:p>
            <a:r>
              <a:rPr lang="en-US" noProof="0" dirty="0"/>
              <a:t>Configuration of primary uuSubAppDataStore</a:t>
            </a:r>
          </a:p>
          <a:p>
            <a:pPr marL="863999" lvl="1" indent="-252000">
              <a:spcBef>
                <a:spcPts val="400"/>
              </a:spcBef>
              <a:buClr>
                <a:srgbClr val="323232"/>
              </a:buClr>
              <a:defRPr sz="2000" b="1"/>
            </a:pPr>
            <a:r>
              <a:rPr lang="en-US" noProof="0" dirty="0" err="1"/>
              <a:t>Persistence.json</a:t>
            </a:r>
            <a:r>
              <a:rPr lang="en-US" b="0" noProof="0" dirty="0"/>
              <a:t>, uuAppObjectStore type</a:t>
            </a:r>
          </a:p>
          <a:p>
            <a:pPr marL="863999" lvl="1" indent="-252000">
              <a:spcBef>
                <a:spcPts val="400"/>
              </a:spcBef>
              <a:buClr>
                <a:srgbClr val="323232"/>
              </a:buClr>
              <a:defRPr sz="2000" i="1"/>
            </a:pPr>
            <a:r>
              <a:rPr lang="en-US" dirty="0"/>
              <a:t>Primary </a:t>
            </a:r>
            <a:r>
              <a:rPr lang="en-US" dirty="0" err="1"/>
              <a:t>datastore</a:t>
            </a:r>
            <a:r>
              <a:rPr lang="en-US" dirty="0"/>
              <a:t> must be configured if you want to work with persistence (system data is saved automatically)</a:t>
            </a:r>
          </a:p>
          <a:p>
            <a:pPr marL="863999" lvl="1" indent="-252000">
              <a:spcBef>
                <a:spcPts val="400"/>
              </a:spcBef>
              <a:buClr>
                <a:srgbClr val="323232"/>
              </a:buClr>
              <a:defRPr sz="2000" i="1"/>
            </a:pPr>
            <a:endParaRPr lang="en-US" sz="2000" noProof="0" dirty="0"/>
          </a:p>
          <a:p>
            <a:r>
              <a:rPr lang="en-US" dirty="0"/>
              <a:t>When persistence is enabled, the application's authorization and runtime mode are automatically turned on</a:t>
            </a:r>
            <a:endParaRPr lang="en-US" noProof="0" dirty="0"/>
          </a:p>
          <a:p>
            <a:r>
              <a:rPr lang="en-US" dirty="0"/>
              <a:t>So far, we'll ignore authorization by configuring all uuCmd as Public</a:t>
            </a:r>
            <a:endParaRPr lang="en-US" noProof="0" dirty="0"/>
          </a:p>
          <a:p>
            <a:r>
              <a:rPr lang="en-US" dirty="0"/>
              <a:t>Runtime must be configured by initializing the application</a:t>
            </a:r>
            <a:endParaRPr lang="en-US" noProof="0" dirty="0"/>
          </a:p>
        </p:txBody>
      </p:sp>
      <p:sp>
        <p:nvSpPr>
          <p:cNvPr id="446"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60</a:t>
            </a:fld>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49" name="Nadpis 1"/>
          <p:cNvSpPr txBox="1">
            <a:spLocks noGrp="1"/>
          </p:cNvSpPr>
          <p:nvPr>
            <p:ph type="title"/>
          </p:nvPr>
        </p:nvSpPr>
        <p:spPr>
          <a:xfrm>
            <a:off x="277812" y="288171"/>
            <a:ext cx="9525001" cy="756157"/>
          </a:xfrm>
          <a:prstGeom prst="rect">
            <a:avLst/>
          </a:prstGeom>
        </p:spPr>
        <p:txBody>
          <a:bodyPr/>
          <a:lstStyle>
            <a:lvl1pPr>
              <a:defRPr sz="3600"/>
            </a:lvl1pPr>
          </a:lstStyle>
          <a:p>
            <a:r>
              <a:rPr lang="en-US" noProof="0" dirty="0"/>
              <a:t>App Runtime Mode</a:t>
            </a:r>
          </a:p>
        </p:txBody>
      </p:sp>
      <p:sp>
        <p:nvSpPr>
          <p:cNvPr id="450" name="Zástupný symbol pro obsah 2"/>
          <p:cNvSpPr txBox="1">
            <a:spLocks noGrp="1"/>
          </p:cNvSpPr>
          <p:nvPr>
            <p:ph type="body" idx="1"/>
          </p:nvPr>
        </p:nvSpPr>
        <p:spPr>
          <a:xfrm>
            <a:off x="285375" y="1332358"/>
            <a:ext cx="9659658" cy="6086688"/>
          </a:xfrm>
          <a:prstGeom prst="rect">
            <a:avLst/>
          </a:prstGeom>
        </p:spPr>
        <p:txBody>
          <a:bodyPr/>
          <a:lstStyle/>
          <a:p>
            <a:r>
              <a:rPr lang="en-US" dirty="0"/>
              <a:t>The goal is to limit executable UCs to a set of so-called Privileged UCs that run over ASID and are listed in </a:t>
            </a:r>
            <a:r>
              <a:rPr lang="en-US" dirty="0" err="1"/>
              <a:t>profiles.json</a:t>
            </a:r>
            <a:endParaRPr lang="en-US" noProof="0" dirty="0"/>
          </a:p>
          <a:p>
            <a:pPr marL="863999" lvl="1" indent="-252000">
              <a:spcBef>
                <a:spcPts val="400"/>
              </a:spcBef>
              <a:buClr>
                <a:srgbClr val="323232"/>
              </a:buClr>
              <a:defRPr sz="2000"/>
            </a:pPr>
            <a:r>
              <a:rPr lang="en-US" dirty="0"/>
              <a:t>Designed primarily for service interventions such as data migration</a:t>
            </a:r>
            <a:endParaRPr lang="en-US" noProof="0" dirty="0"/>
          </a:p>
          <a:p>
            <a:endParaRPr lang="en-US" sz="2000" noProof="0" dirty="0"/>
          </a:p>
          <a:p>
            <a:r>
              <a:rPr lang="en-US" dirty="0"/>
              <a:t>Initializing the application will switch the application to standard mode</a:t>
            </a:r>
            <a:endParaRPr lang="en-US" noProof="0" dirty="0"/>
          </a:p>
          <a:p>
            <a:r>
              <a:rPr lang="en-US" dirty="0"/>
              <a:t>Privileged uuCmd </a:t>
            </a:r>
            <a:r>
              <a:rPr lang="en-US" b="1" noProof="0" dirty="0"/>
              <a:t>sys/initApp</a:t>
            </a:r>
          </a:p>
          <a:p>
            <a:pPr marL="863999" lvl="1" indent="-252000">
              <a:spcBef>
                <a:spcPts val="400"/>
              </a:spcBef>
              <a:buClr>
                <a:srgbClr val="323232"/>
              </a:buClr>
              <a:defRPr sz="2000"/>
            </a:pPr>
            <a:r>
              <a:rPr lang="en-US" dirty="0"/>
              <a:t>Only </a:t>
            </a:r>
            <a:r>
              <a:rPr lang="en-US" dirty="0" err="1"/>
              <a:t>AsidOwner</a:t>
            </a:r>
            <a:r>
              <a:rPr lang="en-US" dirty="0"/>
              <a:t> can execute it </a:t>
            </a:r>
            <a:r>
              <a:rPr lang="en-US" noProof="0" dirty="0"/>
              <a:t>– </a:t>
            </a:r>
            <a:r>
              <a:rPr lang="en-US" dirty="0"/>
              <a:t>must be defined in </a:t>
            </a:r>
            <a:r>
              <a:rPr lang="en-US" dirty="0" err="1"/>
              <a:t>development.json</a:t>
            </a:r>
            <a:endParaRPr lang="en-US" noProof="0" dirty="0"/>
          </a:p>
          <a:p>
            <a:pPr marL="863999" lvl="1" indent="-252000">
              <a:spcBef>
                <a:spcPts val="400"/>
              </a:spcBef>
              <a:buClr>
                <a:srgbClr val="323232"/>
              </a:buClr>
              <a:defRPr sz="2000" b="1">
                <a:solidFill>
                  <a:srgbClr val="00CC00"/>
                </a:solidFill>
              </a:defRPr>
            </a:pPr>
            <a:r>
              <a:rPr lang="en-US" dirty="0"/>
              <a:t>Documentation uuAppServer-</a:t>
            </a:r>
            <a:r>
              <a:rPr lang="en-US" dirty="0" err="1"/>
              <a:t>Node.js</a:t>
            </a:r>
            <a:r>
              <a:rPr lang="en-US" dirty="0"/>
              <a:t> </a:t>
            </a:r>
            <a:r>
              <a:rPr lang="en-US" noProof="0" dirty="0"/>
              <a:t>| </a:t>
            </a:r>
            <a:r>
              <a:rPr lang="en-US" noProof="0" dirty="0" err="1"/>
              <a:t>uuCmdList</a:t>
            </a:r>
            <a:r>
              <a:rPr lang="en-US" noProof="0" dirty="0"/>
              <a:t> | sys/initApp</a:t>
            </a:r>
          </a:p>
          <a:p>
            <a:endParaRPr lang="en-US" sz="2000" b="1" noProof="0" dirty="0">
              <a:solidFill>
                <a:srgbClr val="00CC00"/>
              </a:solidFill>
            </a:endParaRPr>
          </a:p>
          <a:p>
            <a:r>
              <a:rPr lang="en-US" dirty="0"/>
              <a:t>Application initialization is done only once. If you want to change the runtime to an already initialized application, use uuCmd </a:t>
            </a:r>
            <a:r>
              <a:rPr lang="en-US" b="1" noProof="0" dirty="0"/>
              <a:t>sys/</a:t>
            </a:r>
            <a:r>
              <a:rPr lang="en-US" b="1" noProof="0" dirty="0" err="1"/>
              <a:t>setAppRuntimeMode</a:t>
            </a:r>
            <a:r>
              <a:rPr lang="en-US" noProof="0" dirty="0"/>
              <a:t>.</a:t>
            </a:r>
          </a:p>
        </p:txBody>
      </p:sp>
      <p:sp>
        <p:nvSpPr>
          <p:cNvPr id="451" name="Zástupný symbol pro číslo snímku 5"/>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61</a:t>
            </a:fld>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54" name="Nadpis 1"/>
          <p:cNvSpPr txBox="1">
            <a:spLocks noGrp="1"/>
          </p:cNvSpPr>
          <p:nvPr>
            <p:ph type="title"/>
          </p:nvPr>
        </p:nvSpPr>
        <p:spPr>
          <a:xfrm>
            <a:off x="277812" y="288171"/>
            <a:ext cx="9525001" cy="756157"/>
          </a:xfrm>
          <a:prstGeom prst="rect">
            <a:avLst/>
          </a:prstGeom>
        </p:spPr>
        <p:txBody>
          <a:bodyPr/>
          <a:lstStyle/>
          <a:p>
            <a:r>
              <a:rPr lang="en-US" noProof="0" dirty="0"/>
              <a:t>Exercise 8 – </a:t>
            </a:r>
            <a:r>
              <a:rPr lang="en-US" dirty="0"/>
              <a:t>app initialization</a:t>
            </a:r>
            <a:endParaRPr lang="en-US" noProof="0" dirty="0"/>
          </a:p>
        </p:txBody>
      </p:sp>
      <p:sp>
        <p:nvSpPr>
          <p:cNvPr id="455" name="Zástupný symbol pro obsah 2"/>
          <p:cNvSpPr txBox="1">
            <a:spLocks noGrp="1"/>
          </p:cNvSpPr>
          <p:nvPr>
            <p:ph type="body" idx="1"/>
          </p:nvPr>
        </p:nvSpPr>
        <p:spPr>
          <a:xfrm>
            <a:off x="277812" y="972318"/>
            <a:ext cx="9525001" cy="5825166"/>
          </a:xfrm>
          <a:prstGeom prst="rect">
            <a:avLst/>
          </a:prstGeom>
        </p:spPr>
        <p:txBody>
          <a:bodyPr>
            <a:normAutofit lnSpcReduction="10000"/>
          </a:bodyPr>
          <a:lstStyle/>
          <a:p>
            <a:pPr marL="338400" indent="-270720" defTabSz="947466">
              <a:defRPr sz="2256">
                <a:solidFill>
                  <a:srgbClr val="000000"/>
                </a:solidFill>
              </a:defRPr>
            </a:pPr>
            <a:r>
              <a:rPr lang="en-US" dirty="0"/>
              <a:t>Configure the primary uuSubAppDataStore</a:t>
            </a:r>
            <a:endParaRPr lang="en-US" noProof="0" dirty="0"/>
          </a:p>
          <a:p>
            <a:pPr marL="812159" lvl="1" indent="-236880" defTabSz="947466">
              <a:spcBef>
                <a:spcPts val="400"/>
              </a:spcBef>
              <a:buClr>
                <a:srgbClr val="323232"/>
              </a:buClr>
              <a:defRPr sz="1879">
                <a:solidFill>
                  <a:srgbClr val="000000"/>
                </a:solidFill>
              </a:defRPr>
            </a:pPr>
            <a:r>
              <a:rPr lang="en-US" noProof="0" dirty="0"/>
              <a:t> </a:t>
            </a:r>
            <a:r>
              <a:rPr lang="en-US" noProof="0" dirty="0" err="1"/>
              <a:t>persistence.json</a:t>
            </a:r>
            <a:r>
              <a:rPr lang="en-US" dirty="0"/>
              <a:t> (leave </a:t>
            </a:r>
            <a:r>
              <a:rPr lang="en-US" dirty="0" err="1"/>
              <a:t>schemaMap</a:t>
            </a:r>
            <a:r>
              <a:rPr lang="en-US" dirty="0"/>
              <a:t> empty):</a:t>
            </a:r>
            <a:br>
              <a:rPr lang="en-US" noProof="0" dirty="0"/>
            </a:br>
            <a:endParaRPr lang="en-US" noProof="0" dirty="0"/>
          </a:p>
          <a:p>
            <a:pPr marL="338400" indent="-270720" defTabSz="947466">
              <a:defRPr sz="2256">
                <a:solidFill>
                  <a:srgbClr val="000000"/>
                </a:solidFill>
              </a:defRPr>
            </a:pPr>
            <a:endParaRPr lang="en-US" noProof="0" dirty="0"/>
          </a:p>
          <a:p>
            <a:pPr marL="338400" indent="-270720" defTabSz="947466">
              <a:defRPr sz="2256">
                <a:solidFill>
                  <a:srgbClr val="000000"/>
                </a:solidFill>
              </a:defRPr>
            </a:pPr>
            <a:endParaRPr lang="en-US" noProof="0" dirty="0"/>
          </a:p>
          <a:p>
            <a:pPr marL="338400" indent="-270720" defTabSz="947466">
              <a:defRPr sz="2256">
                <a:solidFill>
                  <a:srgbClr val="000000"/>
                </a:solidFill>
              </a:defRPr>
            </a:pPr>
            <a:endParaRPr lang="en-US" noProof="0" dirty="0"/>
          </a:p>
          <a:p>
            <a:pPr marL="338400" indent="-270720" defTabSz="947466">
              <a:defRPr sz="2256">
                <a:solidFill>
                  <a:srgbClr val="000000"/>
                </a:solidFill>
              </a:defRPr>
            </a:pPr>
            <a:endParaRPr lang="en-US" noProof="0" dirty="0"/>
          </a:p>
          <a:p>
            <a:pPr marL="67680" indent="0" defTabSz="947466">
              <a:buNone/>
              <a:defRPr sz="2256">
                <a:solidFill>
                  <a:srgbClr val="000000"/>
                </a:solidFill>
              </a:defRPr>
            </a:pPr>
            <a:br>
              <a:rPr lang="en-US" noProof="0" dirty="0"/>
            </a:br>
            <a:endParaRPr lang="en-US" noProof="0" dirty="0"/>
          </a:p>
          <a:p>
            <a:pPr marL="812159" lvl="1" indent="-236880" defTabSz="947466">
              <a:spcBef>
                <a:spcPts val="400"/>
              </a:spcBef>
              <a:buClr>
                <a:srgbClr val="323232"/>
              </a:buClr>
              <a:defRPr sz="1879">
                <a:solidFill>
                  <a:srgbClr val="000000"/>
                </a:solidFill>
              </a:defRPr>
            </a:pPr>
            <a:r>
              <a:rPr lang="en-US" noProof="0" dirty="0" err="1"/>
              <a:t>development.json</a:t>
            </a:r>
            <a:r>
              <a:rPr lang="en-US" noProof="0" dirty="0"/>
              <a:t> – </a:t>
            </a:r>
            <a:r>
              <a:rPr lang="en-US" dirty="0"/>
              <a:t>the connection string to </a:t>
            </a:r>
            <a:r>
              <a:rPr lang="en-US" dirty="0" err="1"/>
              <a:t>db</a:t>
            </a:r>
            <a:r>
              <a:rPr lang="en-US" dirty="0"/>
              <a:t> must be configured</a:t>
            </a:r>
            <a:endParaRPr lang="en-US" noProof="0" dirty="0"/>
          </a:p>
          <a:p>
            <a:pPr marL="338400" indent="-270720" defTabSz="947466">
              <a:defRPr sz="2256">
                <a:solidFill>
                  <a:srgbClr val="000000"/>
                </a:solidFill>
              </a:defRPr>
            </a:pPr>
            <a:r>
              <a:rPr lang="en-US" dirty="0"/>
              <a:t>If you start the server now, the new endpoints cannot be called</a:t>
            </a:r>
            <a:endParaRPr lang="en-US" noProof="0" dirty="0"/>
          </a:p>
          <a:p>
            <a:pPr marL="812159" lvl="1" indent="-236880" defTabSz="947466">
              <a:spcBef>
                <a:spcPts val="400"/>
              </a:spcBef>
              <a:buClr>
                <a:srgbClr val="323232"/>
              </a:buClr>
              <a:defRPr sz="1879">
                <a:solidFill>
                  <a:srgbClr val="000000"/>
                </a:solidFill>
              </a:defRPr>
            </a:pPr>
            <a:r>
              <a:rPr lang="en-US" dirty="0"/>
              <a:t>the application is in privileged mode</a:t>
            </a:r>
          </a:p>
          <a:p>
            <a:pPr marL="338400" indent="-270720" defTabSz="947466">
              <a:defRPr sz="2256">
                <a:solidFill>
                  <a:srgbClr val="000000"/>
                </a:solidFill>
              </a:defRPr>
            </a:pPr>
            <a:r>
              <a:rPr lang="en-US" dirty="0"/>
              <a:t>Follow the instructions in the documentation</a:t>
            </a:r>
            <a:endParaRPr lang="en-US" noProof="0" dirty="0"/>
          </a:p>
          <a:p>
            <a:pPr marL="812159" lvl="1" indent="-236880" defTabSz="947466">
              <a:spcBef>
                <a:spcPts val="400"/>
              </a:spcBef>
              <a:buClr>
                <a:srgbClr val="323232"/>
              </a:buClr>
              <a:defRPr sz="1879">
                <a:solidFill>
                  <a:srgbClr val="000000"/>
                </a:solidFill>
              </a:defRPr>
            </a:pPr>
            <a:r>
              <a:rPr lang="en-US" dirty="0">
                <a:solidFill>
                  <a:srgbClr val="000000"/>
                </a:solidFill>
              </a:rPr>
              <a:t>Documentation </a:t>
            </a:r>
            <a:r>
              <a:rPr lang="en-US" b="1" noProof="0" dirty="0">
                <a:solidFill>
                  <a:srgbClr val="00CC00"/>
                </a:solidFill>
              </a:rPr>
              <a:t>uuAppServer </a:t>
            </a:r>
            <a:r>
              <a:rPr lang="en-US" b="1" noProof="0" dirty="0" err="1">
                <a:solidFill>
                  <a:srgbClr val="00CC00"/>
                </a:solidFill>
              </a:rPr>
              <a:t>Node.js</a:t>
            </a:r>
            <a:r>
              <a:rPr lang="en-US" b="1" noProof="0" dirty="0">
                <a:solidFill>
                  <a:srgbClr val="00CC00"/>
                </a:solidFill>
              </a:rPr>
              <a:t> | uuApp Project | uuApp Initialization</a:t>
            </a:r>
            <a:r>
              <a:rPr lang="en-US" b="1" noProof="0" dirty="0">
                <a:solidFill>
                  <a:srgbClr val="92D050"/>
                </a:solidFill>
              </a:rPr>
              <a:t> </a:t>
            </a:r>
            <a:r>
              <a:rPr lang="en-US" noProof="0" dirty="0"/>
              <a:t>(steps 1 and 2)</a:t>
            </a:r>
          </a:p>
          <a:p>
            <a:pPr marL="812159" lvl="1" indent="-236880" defTabSz="947466">
              <a:spcBef>
                <a:spcPts val="400"/>
              </a:spcBef>
              <a:buClr>
                <a:srgbClr val="323232"/>
              </a:buClr>
              <a:defRPr sz="1879">
                <a:solidFill>
                  <a:srgbClr val="000000"/>
                </a:solidFill>
              </a:defRPr>
            </a:pPr>
            <a:r>
              <a:rPr lang="en-US" dirty="0"/>
              <a:t>Get an authentication token </a:t>
            </a:r>
          </a:p>
          <a:p>
            <a:pPr marL="812159" lvl="1" indent="-236880" defTabSz="947466">
              <a:spcBef>
                <a:spcPts val="400"/>
              </a:spcBef>
              <a:buClr>
                <a:srgbClr val="323232"/>
              </a:buClr>
              <a:defRPr sz="1879">
                <a:solidFill>
                  <a:srgbClr val="000000"/>
                </a:solidFill>
              </a:defRPr>
            </a:pPr>
            <a:r>
              <a:rPr lang="en-US" dirty="0"/>
              <a:t>Call the </a:t>
            </a:r>
            <a:r>
              <a:rPr lang="en-US" b="1" dirty="0"/>
              <a:t>sys/initApp</a:t>
            </a:r>
            <a:r>
              <a:rPr lang="en-US" dirty="0"/>
              <a:t> endpoint to switch the application to standard mode</a:t>
            </a:r>
            <a:endParaRPr lang="en-US" noProof="0" dirty="0"/>
          </a:p>
        </p:txBody>
      </p:sp>
      <p:sp>
        <p:nvSpPr>
          <p:cNvPr id="456"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62</a:t>
            </a:fld>
            <a:endParaRPr/>
          </a:p>
        </p:txBody>
      </p:sp>
      <p:pic>
        <p:nvPicPr>
          <p:cNvPr id="3" name="Obrázek 2">
            <a:extLst>
              <a:ext uri="{FF2B5EF4-FFF2-40B4-BE49-F238E27FC236}">
                <a16:creationId xmlns:a16="http://schemas.microsoft.com/office/drawing/2014/main" id="{0251D11A-A81B-D74E-8D63-F2C5659C5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882" y="1728475"/>
            <a:ext cx="5354495" cy="2260130"/>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60" name="Nadpis 1"/>
          <p:cNvSpPr txBox="1">
            <a:spLocks noGrp="1"/>
          </p:cNvSpPr>
          <p:nvPr>
            <p:ph type="title"/>
          </p:nvPr>
        </p:nvSpPr>
        <p:spPr>
          <a:xfrm>
            <a:off x="277812" y="288171"/>
            <a:ext cx="9525001" cy="756157"/>
          </a:xfrm>
          <a:prstGeom prst="rect">
            <a:avLst/>
          </a:prstGeom>
        </p:spPr>
        <p:txBody>
          <a:bodyPr/>
          <a:lstStyle/>
          <a:p>
            <a:r>
              <a:rPr lang="en-US" noProof="0" dirty="0"/>
              <a:t>Persistence</a:t>
            </a:r>
          </a:p>
        </p:txBody>
      </p:sp>
      <p:sp>
        <p:nvSpPr>
          <p:cNvPr id="461" name="Zástupný symbol pro obsah 2"/>
          <p:cNvSpPr txBox="1">
            <a:spLocks noGrp="1"/>
          </p:cNvSpPr>
          <p:nvPr>
            <p:ph type="body" idx="1"/>
          </p:nvPr>
        </p:nvSpPr>
        <p:spPr>
          <a:xfrm>
            <a:off x="277812" y="1195826"/>
            <a:ext cx="9525001" cy="5825166"/>
          </a:xfrm>
          <a:prstGeom prst="rect">
            <a:avLst/>
          </a:prstGeom>
        </p:spPr>
        <p:txBody>
          <a:bodyPr/>
          <a:lstStyle>
            <a:lvl2pPr marL="863999" indent="-252000">
              <a:spcBef>
                <a:spcPts val="400"/>
              </a:spcBef>
              <a:buClr>
                <a:srgbClr val="323232"/>
              </a:buClr>
              <a:defRPr sz="2000"/>
            </a:lvl2pPr>
          </a:lstStyle>
          <a:p>
            <a:r>
              <a:rPr lang="en-US" noProof="0" dirty="0"/>
              <a:t>Library uuAppObjectStore</a:t>
            </a:r>
          </a:p>
          <a:p>
            <a:pPr lvl="1"/>
            <a:r>
              <a:rPr lang="en-US" dirty="0"/>
              <a:t>UuAppServer component (unlike uuAppBinaryStore)</a:t>
            </a:r>
            <a:endParaRPr lang="en-US" noProof="0" dirty="0"/>
          </a:p>
        </p:txBody>
      </p:sp>
      <p:sp>
        <p:nvSpPr>
          <p:cNvPr id="462"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63</a:t>
            </a:fld>
            <a:endParaRPr/>
          </a:p>
        </p:txBody>
      </p:sp>
      <p:pic>
        <p:nvPicPr>
          <p:cNvPr id="463" name="Obrázek 5" descr="Obrázek 5"/>
          <p:cNvPicPr>
            <a:picLocks noChangeAspect="1"/>
          </p:cNvPicPr>
          <p:nvPr/>
        </p:nvPicPr>
        <p:blipFill>
          <a:blip r:embed="rId2"/>
          <a:stretch>
            <a:fillRect/>
          </a:stretch>
        </p:blipFill>
        <p:spPr>
          <a:xfrm>
            <a:off x="1511920" y="2235249"/>
            <a:ext cx="7000876" cy="485775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66" name="Nadpis 1"/>
          <p:cNvSpPr txBox="1">
            <a:spLocks noGrp="1"/>
          </p:cNvSpPr>
          <p:nvPr>
            <p:ph type="title"/>
          </p:nvPr>
        </p:nvSpPr>
        <p:spPr>
          <a:xfrm>
            <a:off x="277812" y="288171"/>
            <a:ext cx="9525001" cy="756157"/>
          </a:xfrm>
          <a:prstGeom prst="rect">
            <a:avLst/>
          </a:prstGeom>
        </p:spPr>
        <p:txBody>
          <a:bodyPr/>
          <a:lstStyle/>
          <a:p>
            <a:r>
              <a:rPr lang="en-US" noProof="0" dirty="0"/>
              <a:t>uuAppObjectStore – uuObject</a:t>
            </a:r>
          </a:p>
        </p:txBody>
      </p:sp>
      <p:sp>
        <p:nvSpPr>
          <p:cNvPr id="467" name="Zástupný symbol pro obsah 2"/>
          <p:cNvSpPr txBox="1">
            <a:spLocks noGrp="1"/>
          </p:cNvSpPr>
          <p:nvPr>
            <p:ph type="body" idx="1"/>
          </p:nvPr>
        </p:nvSpPr>
        <p:spPr>
          <a:xfrm>
            <a:off x="277812" y="1195826"/>
            <a:ext cx="9525001" cy="5825166"/>
          </a:xfrm>
          <a:prstGeom prst="rect">
            <a:avLst/>
          </a:prstGeom>
        </p:spPr>
        <p:txBody>
          <a:bodyPr/>
          <a:lstStyle/>
          <a:p>
            <a:r>
              <a:rPr lang="en-US" dirty="0"/>
              <a:t>Each uuObject is managed by its schema</a:t>
            </a:r>
            <a:endParaRPr lang="en-US" noProof="0" dirty="0"/>
          </a:p>
          <a:p>
            <a:r>
              <a:rPr lang="en-US" dirty="0"/>
              <a:t>Each scheme is identified by the following parts: </a:t>
            </a:r>
            <a:endParaRPr lang="en-US" noProof="0" dirty="0"/>
          </a:p>
          <a:p>
            <a:pPr marL="863999" lvl="1" indent="-252000">
              <a:spcBef>
                <a:spcPts val="400"/>
              </a:spcBef>
              <a:buClr>
                <a:srgbClr val="323232"/>
              </a:buClr>
              <a:defRPr sz="2000"/>
            </a:pPr>
            <a:r>
              <a:rPr lang="en-US" dirty="0"/>
              <a:t>structure</a:t>
            </a:r>
            <a:endParaRPr lang="en-US" noProof="0" dirty="0"/>
          </a:p>
          <a:p>
            <a:pPr marL="863999" lvl="1" indent="-252000">
              <a:spcBef>
                <a:spcPts val="400"/>
              </a:spcBef>
              <a:buClr>
                <a:srgbClr val="323232"/>
              </a:buClr>
              <a:defRPr sz="2000"/>
            </a:pPr>
            <a:r>
              <a:rPr lang="en-US" dirty="0"/>
              <a:t>limits</a:t>
            </a:r>
            <a:endParaRPr lang="en-US" noProof="0" dirty="0"/>
          </a:p>
          <a:p>
            <a:pPr marL="863999" lvl="1" indent="-252000">
              <a:spcBef>
                <a:spcPts val="400"/>
              </a:spcBef>
              <a:buClr>
                <a:srgbClr val="323232"/>
              </a:buClr>
              <a:defRPr sz="2000"/>
            </a:pPr>
            <a:r>
              <a:rPr lang="en-US" dirty="0"/>
              <a:t>indexes</a:t>
            </a:r>
            <a:endParaRPr lang="en-US" noProof="0" dirty="0"/>
          </a:p>
          <a:p>
            <a:pPr marL="863999" lvl="1" indent="-252000">
              <a:spcBef>
                <a:spcPts val="400"/>
              </a:spcBef>
              <a:buClr>
                <a:srgbClr val="323232"/>
              </a:buClr>
              <a:defRPr sz="2000"/>
            </a:pPr>
            <a:r>
              <a:rPr lang="en-US" dirty="0"/>
              <a:t>Dao methods </a:t>
            </a:r>
            <a:r>
              <a:rPr lang="en-US" noProof="0" dirty="0"/>
              <a:t>(Data access object) </a:t>
            </a:r>
          </a:p>
          <a:p>
            <a:r>
              <a:rPr lang="en-US" dirty="0"/>
              <a:t>The data storage is then described: </a:t>
            </a:r>
            <a:endParaRPr lang="en-US" noProof="0" dirty="0"/>
          </a:p>
          <a:p>
            <a:pPr marL="863999" lvl="1" indent="-252000">
              <a:spcBef>
                <a:spcPts val="400"/>
              </a:spcBef>
              <a:buClr>
                <a:srgbClr val="323232"/>
              </a:buClr>
              <a:defRPr sz="2000"/>
            </a:pPr>
            <a:r>
              <a:rPr lang="en-US" dirty="0"/>
              <a:t>schema diagrams (determine connections between schemas) </a:t>
            </a:r>
            <a:endParaRPr lang="en-US" noProof="0" dirty="0"/>
          </a:p>
          <a:p>
            <a:pPr marL="863999" lvl="1" indent="-252000">
              <a:spcBef>
                <a:spcPts val="400"/>
              </a:spcBef>
              <a:buClr>
                <a:srgbClr val="323232"/>
              </a:buClr>
              <a:defRPr sz="2000"/>
            </a:pPr>
            <a:r>
              <a:rPr lang="en-US" dirty="0"/>
              <a:t>definitions of individual schemes </a:t>
            </a:r>
            <a:endParaRPr lang="en-US" noProof="0" dirty="0"/>
          </a:p>
          <a:p>
            <a:r>
              <a:rPr lang="en-US" dirty="0"/>
              <a:t>One storage is used to store system data - </a:t>
            </a:r>
            <a:r>
              <a:rPr lang="en-US" b="1" dirty="0"/>
              <a:t>primary</a:t>
            </a:r>
            <a:endParaRPr lang="en-US" b="1" noProof="0" dirty="0"/>
          </a:p>
        </p:txBody>
      </p:sp>
      <p:sp>
        <p:nvSpPr>
          <p:cNvPr id="468"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64</a:t>
            </a:fld>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71" name="Nadpis 1"/>
          <p:cNvSpPr txBox="1">
            <a:spLocks noGrp="1"/>
          </p:cNvSpPr>
          <p:nvPr>
            <p:ph type="title"/>
          </p:nvPr>
        </p:nvSpPr>
        <p:spPr>
          <a:xfrm>
            <a:off x="277812" y="288171"/>
            <a:ext cx="9525001" cy="756157"/>
          </a:xfrm>
          <a:prstGeom prst="rect">
            <a:avLst/>
          </a:prstGeom>
        </p:spPr>
        <p:txBody>
          <a:bodyPr/>
          <a:lstStyle/>
          <a:p>
            <a:r>
              <a:rPr lang="en-US" noProof="0" dirty="0"/>
              <a:t>uuAppObjectStore - scheme</a:t>
            </a:r>
          </a:p>
        </p:txBody>
      </p:sp>
      <p:sp>
        <p:nvSpPr>
          <p:cNvPr id="472"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65</a:t>
            </a:fld>
            <a:endParaRPr/>
          </a:p>
        </p:txBody>
      </p:sp>
      <p:sp>
        <p:nvSpPr>
          <p:cNvPr id="474" name="Zástupný symbol pro obsah 2"/>
          <p:cNvSpPr txBox="1">
            <a:spLocks noGrp="1"/>
          </p:cNvSpPr>
          <p:nvPr>
            <p:ph type="body" idx="1"/>
          </p:nvPr>
        </p:nvSpPr>
        <p:spPr>
          <a:xfrm>
            <a:off x="436050" y="4102591"/>
            <a:ext cx="9525001" cy="3520909"/>
          </a:xfrm>
          <a:prstGeom prst="rect">
            <a:avLst/>
          </a:prstGeom>
        </p:spPr>
        <p:txBody>
          <a:bodyPr/>
          <a:lstStyle/>
          <a:p>
            <a:r>
              <a:rPr lang="en-US" noProof="0" dirty="0"/>
              <a:t>Indexes</a:t>
            </a:r>
          </a:p>
          <a:p>
            <a:pPr marL="863999" lvl="1" indent="-252000">
              <a:spcBef>
                <a:spcPts val="400"/>
              </a:spcBef>
              <a:buClr>
                <a:srgbClr val="323232"/>
              </a:buClr>
              <a:defRPr sz="2000"/>
            </a:pPr>
            <a:r>
              <a:rPr lang="en-US" dirty="0"/>
              <a:t>Described in design </a:t>
            </a:r>
          </a:p>
          <a:p>
            <a:pPr marL="863999" lvl="1" indent="-252000">
              <a:spcBef>
                <a:spcPts val="400"/>
              </a:spcBef>
              <a:buClr>
                <a:srgbClr val="323232"/>
              </a:buClr>
              <a:defRPr sz="2000"/>
            </a:pPr>
            <a:r>
              <a:rPr lang="en-US" dirty="0"/>
              <a:t>Each index must contain awid</a:t>
            </a:r>
            <a:r>
              <a:rPr lang="en-US" noProof="0" dirty="0"/>
              <a:t> </a:t>
            </a:r>
          </a:p>
          <a:p>
            <a:r>
              <a:rPr lang="en-US" noProof="0" dirty="0"/>
              <a:t>Limits</a:t>
            </a:r>
          </a:p>
          <a:p>
            <a:pPr marL="863999" lvl="1" indent="-252000">
              <a:spcBef>
                <a:spcPts val="400"/>
              </a:spcBef>
              <a:buClr>
                <a:srgbClr val="323232"/>
              </a:buClr>
              <a:defRPr sz="2000"/>
            </a:pPr>
            <a:r>
              <a:rPr lang="en-US" noProof="0" dirty="0"/>
              <a:t>maxNoi</a:t>
            </a:r>
          </a:p>
          <a:p>
            <a:pPr marL="863999" lvl="1" indent="-252000">
              <a:spcBef>
                <a:spcPts val="400"/>
              </a:spcBef>
              <a:buClr>
                <a:srgbClr val="323232"/>
              </a:buClr>
              <a:defRPr sz="2000"/>
            </a:pPr>
            <a:r>
              <a:rPr lang="en-US" noProof="0" dirty="0"/>
              <a:t>maxSoi</a:t>
            </a:r>
          </a:p>
        </p:txBody>
      </p:sp>
      <p:sp>
        <p:nvSpPr>
          <p:cNvPr id="7" name="Zástupný symbol pro obsah 2"/>
          <p:cNvSpPr txBox="1">
            <a:spLocks/>
          </p:cNvSpPr>
          <p:nvPr/>
        </p:nvSpPr>
        <p:spPr>
          <a:xfrm>
            <a:off x="277812" y="1044328"/>
            <a:ext cx="9764281" cy="3520909"/>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ormAutofit/>
          </a:bodyPr>
          <a:lstStyle>
            <a:lvl1pPr marL="359999" marR="0" indent="-288000" algn="l" defTabSz="1007943" rtl="0" latinLnBrk="0">
              <a:lnSpc>
                <a:spcPct val="100000"/>
              </a:lnSpc>
              <a:spcBef>
                <a:spcPts val="500"/>
              </a:spcBef>
              <a:spcAft>
                <a:spcPts val="0"/>
              </a:spcAft>
              <a:buClr>
                <a:srgbClr val="F6BC04"/>
              </a:buClr>
              <a:buSzPct val="70000"/>
              <a:buFontTx/>
              <a:buChar char="■"/>
              <a:tabLst/>
              <a:defRPr sz="2400" b="0" i="0" u="none" strike="noStrike" cap="none" spc="0" baseline="0">
                <a:solidFill>
                  <a:srgbClr val="4C4C4C"/>
                </a:solidFill>
                <a:uFillTx/>
                <a:latin typeface="+mn-lt"/>
                <a:ea typeface="+mn-ea"/>
                <a:cs typeface="+mn-cs"/>
                <a:sym typeface="Arial"/>
              </a:defRPr>
            </a:lvl1pPr>
            <a:lvl2pPr marL="914400" marR="0" indent="-302400" algn="l" defTabSz="1007943" rtl="0" latinLnBrk="0">
              <a:lnSpc>
                <a:spcPct val="100000"/>
              </a:lnSpc>
              <a:spcBef>
                <a:spcPts val="500"/>
              </a:spcBef>
              <a:spcAft>
                <a:spcPts val="0"/>
              </a:spcAft>
              <a:buClr>
                <a:srgbClr val="F6BC04"/>
              </a:buClr>
              <a:buSzPct val="65000"/>
              <a:buFontTx/>
              <a:buChar char="■"/>
              <a:tabLst/>
              <a:defRPr sz="2400" b="0" i="0" u="none" strike="noStrike" cap="none" spc="0" baseline="0">
                <a:solidFill>
                  <a:srgbClr val="4C4C4C"/>
                </a:solidFill>
                <a:uFillTx/>
                <a:latin typeface="+mn-lt"/>
                <a:ea typeface="+mn-ea"/>
                <a:cs typeface="+mn-cs"/>
                <a:sym typeface="Arial"/>
              </a:defRPr>
            </a:lvl2pPr>
            <a:lvl3pPr marL="1403999" marR="0" indent="-287999" algn="l" defTabSz="1007943" rtl="0" latinLnBrk="0">
              <a:lnSpc>
                <a:spcPct val="100000"/>
              </a:lnSpc>
              <a:spcBef>
                <a:spcPts val="500"/>
              </a:spcBef>
              <a:spcAft>
                <a:spcPts val="0"/>
              </a:spcAft>
              <a:buClr>
                <a:srgbClr val="F6BC04"/>
              </a:buClr>
              <a:buSzPct val="100000"/>
              <a:buFontTx/>
              <a:buChar char="▪"/>
              <a:tabLst/>
              <a:defRPr sz="2400" b="0" i="0" u="none" strike="noStrike" cap="none" spc="0" baseline="0">
                <a:solidFill>
                  <a:srgbClr val="4C4C4C"/>
                </a:solidFill>
                <a:uFillTx/>
                <a:latin typeface="+mn-lt"/>
                <a:ea typeface="+mn-ea"/>
                <a:cs typeface="+mn-cs"/>
                <a:sym typeface="Arial"/>
              </a:defRPr>
            </a:lvl3pPr>
            <a:lvl4pPr marL="1800000" marR="0" indent="-216000" algn="l" defTabSz="1007943" rtl="0" latinLnBrk="0">
              <a:lnSpc>
                <a:spcPct val="100000"/>
              </a:lnSpc>
              <a:spcBef>
                <a:spcPts val="500"/>
              </a:spcBef>
              <a:spcAft>
                <a:spcPts val="0"/>
              </a:spcAft>
              <a:buClr>
                <a:srgbClr val="F6BC04"/>
              </a:buClr>
              <a:buSzPct val="90000"/>
              <a:buFontTx/>
              <a:buChar char="▪"/>
              <a:tabLst/>
              <a:defRPr sz="2400" b="0" i="0" u="none" strike="noStrike" cap="none" spc="0" baseline="0">
                <a:solidFill>
                  <a:srgbClr val="4C4C4C"/>
                </a:solidFill>
                <a:uFillTx/>
                <a:latin typeface="+mn-lt"/>
                <a:ea typeface="+mn-ea"/>
                <a:cs typeface="+mn-cs"/>
                <a:sym typeface="Arial"/>
              </a:defRPr>
            </a:lvl4pPr>
            <a:lvl5pPr marL="2262857" marR="0" indent="-246857" algn="l" defTabSz="1007943" rtl="0" latinLnBrk="0">
              <a:lnSpc>
                <a:spcPct val="100000"/>
              </a:lnSpc>
              <a:spcBef>
                <a:spcPts val="500"/>
              </a:spcBef>
              <a:spcAft>
                <a:spcPts val="0"/>
              </a:spcAft>
              <a:buClr>
                <a:srgbClr val="F6BC04"/>
              </a:buClr>
              <a:buSzPct val="90000"/>
              <a:buFontTx/>
              <a:buChar char="▪"/>
              <a:tabLst/>
              <a:defRPr sz="2400" b="0" i="0" u="none" strike="noStrike" cap="none" spc="0" baseline="0">
                <a:solidFill>
                  <a:srgbClr val="4C4C4C"/>
                </a:solidFill>
                <a:uFillTx/>
                <a:latin typeface="+mn-lt"/>
                <a:ea typeface="+mn-ea"/>
                <a:cs typeface="+mn-cs"/>
                <a:sym typeface="Arial"/>
              </a:defRPr>
            </a:lvl5pPr>
            <a:lvl6pPr marL="2920744" marR="0" indent="-400886"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6pPr>
            <a:lvl7pPr marL="3424716" marR="0" indent="-400886"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7pPr>
            <a:lvl8pPr marL="3928688" marR="0" indent="-400887"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8pPr>
            <a:lvl9pPr marL="4432658" marR="0" indent="-400887"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9pPr>
          </a:lstStyle>
          <a:p>
            <a:pPr hangingPunct="1"/>
            <a:r>
              <a:rPr lang="en-US" dirty="0"/>
              <a:t>Required structure of every schema in uuAppObjectStore (uuObject)</a:t>
            </a:r>
          </a:p>
        </p:txBody>
      </p:sp>
      <p:pic>
        <p:nvPicPr>
          <p:cNvPr id="3" name="Obrázek 2">
            <a:extLst>
              <a:ext uri="{FF2B5EF4-FFF2-40B4-BE49-F238E27FC236}">
                <a16:creationId xmlns:a16="http://schemas.microsoft.com/office/drawing/2014/main" id="{F9FBDC5C-4C86-4547-80E9-4A5FD25DC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50" y="1487990"/>
            <a:ext cx="6879150" cy="2642234"/>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77" name="Nadpis 1"/>
          <p:cNvSpPr txBox="1">
            <a:spLocks noGrp="1"/>
          </p:cNvSpPr>
          <p:nvPr>
            <p:ph type="title"/>
          </p:nvPr>
        </p:nvSpPr>
        <p:spPr>
          <a:xfrm>
            <a:off x="277812" y="288171"/>
            <a:ext cx="9525001" cy="756157"/>
          </a:xfrm>
          <a:prstGeom prst="rect">
            <a:avLst/>
          </a:prstGeom>
        </p:spPr>
        <p:txBody>
          <a:bodyPr/>
          <a:lstStyle/>
          <a:p>
            <a:r>
              <a:rPr lang="en-US" noProof="0" dirty="0"/>
              <a:t>uuAppObjectStore - DAO</a:t>
            </a:r>
          </a:p>
        </p:txBody>
      </p:sp>
      <p:sp>
        <p:nvSpPr>
          <p:cNvPr id="478" name="Zástupný symbol pro obsah 2"/>
          <p:cNvSpPr txBox="1">
            <a:spLocks noGrp="1"/>
          </p:cNvSpPr>
          <p:nvPr>
            <p:ph type="body" idx="1"/>
          </p:nvPr>
        </p:nvSpPr>
        <p:spPr>
          <a:xfrm>
            <a:off x="277812" y="1195826"/>
            <a:ext cx="9525001" cy="5825166"/>
          </a:xfrm>
          <a:prstGeom prst="rect">
            <a:avLst/>
          </a:prstGeom>
        </p:spPr>
        <p:txBody>
          <a:bodyPr/>
          <a:lstStyle/>
          <a:p>
            <a:r>
              <a:rPr lang="en-US" noProof="0" dirty="0"/>
              <a:t>DAO is shortcut for </a:t>
            </a:r>
            <a:r>
              <a:rPr lang="en-US" noProof="0" dirty="0" err="1"/>
              <a:t>DataAccessObject</a:t>
            </a:r>
            <a:r>
              <a:rPr lang="en-US" noProof="0" dirty="0"/>
              <a:t> - </a:t>
            </a:r>
            <a:r>
              <a:rPr lang="en-US" dirty="0"/>
              <a:t>its purpose is to provide a persistent storage API</a:t>
            </a:r>
            <a:endParaRPr lang="en-US" noProof="0" dirty="0"/>
          </a:p>
          <a:p>
            <a:r>
              <a:rPr lang="en-US" noProof="0" dirty="0"/>
              <a:t>Located in </a:t>
            </a:r>
            <a:r>
              <a:rPr lang="en-US" i="1" noProof="0" dirty="0"/>
              <a:t>&lt;%sub-app%&gt;/app/</a:t>
            </a:r>
            <a:r>
              <a:rPr lang="en-US" i="1" noProof="0" dirty="0" err="1"/>
              <a:t>dao</a:t>
            </a:r>
            <a:endParaRPr lang="en-US" i="1" noProof="0" dirty="0"/>
          </a:p>
          <a:p>
            <a:r>
              <a:rPr lang="en-US" dirty="0"/>
              <a:t>Class names have a postfix Mongo and inherit from UuObjectDao</a:t>
            </a:r>
            <a:endParaRPr lang="en-US" i="1" noProof="0" dirty="0"/>
          </a:p>
          <a:p>
            <a:pPr marL="863999" lvl="1" indent="-252000">
              <a:spcBef>
                <a:spcPts val="400"/>
              </a:spcBef>
              <a:buClr>
                <a:srgbClr val="323232"/>
              </a:buClr>
              <a:defRPr sz="2000"/>
            </a:pPr>
            <a:r>
              <a:rPr lang="en-US" dirty="0"/>
              <a:t>Access to methods to use persistence</a:t>
            </a:r>
            <a:endParaRPr lang="en-US" noProof="0" dirty="0"/>
          </a:p>
          <a:p>
            <a:pPr marL="1331999" lvl="2" indent="-215999">
              <a:spcBef>
                <a:spcPts val="400"/>
              </a:spcBef>
              <a:buClr>
                <a:srgbClr val="878788"/>
              </a:buClr>
              <a:defRPr sz="1800"/>
            </a:pPr>
            <a:r>
              <a:rPr lang="en-US" noProof="0" dirty="0" err="1"/>
              <a:t>insertOne</a:t>
            </a:r>
            <a:r>
              <a:rPr lang="en-US" noProof="0" dirty="0"/>
              <a:t>, </a:t>
            </a:r>
            <a:r>
              <a:rPr lang="en-US" noProof="0" dirty="0" err="1"/>
              <a:t>insertMany</a:t>
            </a:r>
            <a:endParaRPr lang="en-US" noProof="0" dirty="0"/>
          </a:p>
          <a:p>
            <a:pPr marL="1331999" lvl="2" indent="-215999">
              <a:spcBef>
                <a:spcPts val="400"/>
              </a:spcBef>
              <a:buClr>
                <a:srgbClr val="878788"/>
              </a:buClr>
              <a:defRPr sz="1800"/>
            </a:pPr>
            <a:r>
              <a:rPr lang="en-US" noProof="0" dirty="0"/>
              <a:t>findOne, find</a:t>
            </a:r>
          </a:p>
          <a:p>
            <a:pPr marL="1331999" lvl="2" indent="-215999">
              <a:spcBef>
                <a:spcPts val="400"/>
              </a:spcBef>
              <a:buClr>
                <a:srgbClr val="878788"/>
              </a:buClr>
              <a:defRPr sz="1800"/>
            </a:pPr>
            <a:r>
              <a:rPr lang="en-US" noProof="0" dirty="0"/>
              <a:t>findOneAndUpdate,</a:t>
            </a:r>
          </a:p>
          <a:p>
            <a:pPr marL="1331999" lvl="2" indent="-215999">
              <a:spcBef>
                <a:spcPts val="400"/>
              </a:spcBef>
              <a:buClr>
                <a:srgbClr val="878788"/>
              </a:buClr>
              <a:defRPr sz="1800"/>
            </a:pPr>
            <a:r>
              <a:rPr lang="en-US" noProof="0" dirty="0" err="1"/>
              <a:t>deleteOne</a:t>
            </a:r>
            <a:r>
              <a:rPr lang="en-US" noProof="0" dirty="0"/>
              <a:t>,</a:t>
            </a:r>
          </a:p>
          <a:p>
            <a:pPr marL="1331999" lvl="2" indent="-215999">
              <a:spcBef>
                <a:spcPts val="400"/>
              </a:spcBef>
              <a:buClr>
                <a:srgbClr val="878788"/>
              </a:buClr>
              <a:defRPr sz="1800"/>
            </a:pPr>
            <a:r>
              <a:rPr lang="en-US" noProof="0" dirty="0" err="1"/>
              <a:t>createIndex</a:t>
            </a:r>
            <a:endParaRPr lang="en-US" noProof="0" dirty="0"/>
          </a:p>
          <a:p>
            <a:pPr marL="1331999" lvl="2" indent="-215999">
              <a:spcBef>
                <a:spcPts val="400"/>
              </a:spcBef>
              <a:buClr>
                <a:srgbClr val="878788"/>
              </a:buClr>
              <a:defRPr sz="1800"/>
            </a:pPr>
            <a:r>
              <a:rPr lang="en-US" noProof="0" dirty="0"/>
              <a:t>…</a:t>
            </a:r>
          </a:p>
          <a:p>
            <a:pPr marL="863999" lvl="1" indent="-252000">
              <a:spcBef>
                <a:spcPts val="400"/>
              </a:spcBef>
              <a:buClr>
                <a:srgbClr val="323232"/>
              </a:buClr>
              <a:defRPr sz="2000"/>
            </a:pPr>
            <a:r>
              <a:rPr lang="en-US" dirty="0"/>
              <a:t>The complete API description is in the general design of uuAppServer  </a:t>
            </a:r>
            <a:br>
              <a:rPr lang="en-US" noProof="0" dirty="0"/>
            </a:br>
            <a:r>
              <a:rPr lang="en-US" noProof="0" dirty="0">
                <a:solidFill>
                  <a:srgbClr val="00CC00"/>
                </a:solidFill>
              </a:rPr>
              <a:t>Concepts | Persistence | uuAppObjectStore | chapter UuObjectDao class</a:t>
            </a:r>
          </a:p>
        </p:txBody>
      </p:sp>
      <p:sp>
        <p:nvSpPr>
          <p:cNvPr id="479"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66</a:t>
            </a:fld>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82" name="Nadpis 1"/>
          <p:cNvSpPr txBox="1">
            <a:spLocks noGrp="1"/>
          </p:cNvSpPr>
          <p:nvPr>
            <p:ph type="title"/>
          </p:nvPr>
        </p:nvSpPr>
        <p:spPr>
          <a:xfrm>
            <a:off x="277812" y="288171"/>
            <a:ext cx="9525001" cy="756157"/>
          </a:xfrm>
          <a:prstGeom prst="rect">
            <a:avLst/>
          </a:prstGeom>
        </p:spPr>
        <p:txBody>
          <a:bodyPr/>
          <a:lstStyle/>
          <a:p>
            <a:r>
              <a:rPr lang="en-US" noProof="0" dirty="0"/>
              <a:t>uuAppObjectStore - DAO</a:t>
            </a:r>
          </a:p>
        </p:txBody>
      </p:sp>
      <p:sp>
        <p:nvSpPr>
          <p:cNvPr id="483"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67</a:t>
            </a:fld>
            <a:endParaRPr/>
          </a:p>
        </p:txBody>
      </p:sp>
      <p:sp>
        <p:nvSpPr>
          <p:cNvPr id="484" name="Obdélník 8"/>
          <p:cNvSpPr txBox="1"/>
          <p:nvPr/>
        </p:nvSpPr>
        <p:spPr>
          <a:xfrm>
            <a:off x="3224549" y="999438"/>
            <a:ext cx="3314367" cy="33855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i="1"/>
            </a:lvl1pPr>
          </a:lstStyle>
          <a:p>
            <a:r>
              <a:rPr dirty="0"/>
              <a:t>&lt;%sub-app%&gt;/app/</a:t>
            </a:r>
            <a:r>
              <a:rPr dirty="0" err="1"/>
              <a:t>dao</a:t>
            </a:r>
            <a:r>
              <a:rPr dirty="0"/>
              <a:t>/joke-</a:t>
            </a:r>
            <a:r>
              <a:rPr dirty="0" err="1"/>
              <a:t>mongo.js</a:t>
            </a:r>
            <a:endParaRPr dirty="0"/>
          </a:p>
        </p:txBody>
      </p:sp>
      <p:pic>
        <p:nvPicPr>
          <p:cNvPr id="3" name="Obrázek 2">
            <a:extLst>
              <a:ext uri="{FF2B5EF4-FFF2-40B4-BE49-F238E27FC236}">
                <a16:creationId xmlns:a16="http://schemas.microsoft.com/office/drawing/2014/main" id="{74604E59-750C-464A-B1AC-B6E0F4578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606" y="1297343"/>
            <a:ext cx="6231242" cy="5936150"/>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88" name="Nadpis 1"/>
          <p:cNvSpPr txBox="1">
            <a:spLocks noGrp="1"/>
          </p:cNvSpPr>
          <p:nvPr>
            <p:ph type="title"/>
          </p:nvPr>
        </p:nvSpPr>
        <p:spPr>
          <a:xfrm>
            <a:off x="277812" y="288171"/>
            <a:ext cx="9525001" cy="756157"/>
          </a:xfrm>
          <a:prstGeom prst="rect">
            <a:avLst/>
          </a:prstGeom>
        </p:spPr>
        <p:txBody>
          <a:bodyPr/>
          <a:lstStyle/>
          <a:p>
            <a:r>
              <a:rPr lang="en-US" noProof="0" dirty="0"/>
              <a:t>uuAppObjectStore – </a:t>
            </a:r>
            <a:r>
              <a:rPr lang="en-US" noProof="0" dirty="0" err="1"/>
              <a:t>Persistence.json</a:t>
            </a:r>
            <a:endParaRPr lang="en-US" noProof="0" dirty="0"/>
          </a:p>
        </p:txBody>
      </p:sp>
      <p:sp>
        <p:nvSpPr>
          <p:cNvPr id="489" name="Zástupný symbol pro obsah 2"/>
          <p:cNvSpPr txBox="1">
            <a:spLocks noGrp="1"/>
          </p:cNvSpPr>
          <p:nvPr>
            <p:ph type="body" idx="1"/>
          </p:nvPr>
        </p:nvSpPr>
        <p:spPr>
          <a:xfrm>
            <a:off x="277812" y="1195826"/>
            <a:ext cx="9525001" cy="5825166"/>
          </a:xfrm>
          <a:prstGeom prst="rect">
            <a:avLst/>
          </a:prstGeom>
        </p:spPr>
        <p:txBody>
          <a:bodyPr/>
          <a:lstStyle/>
          <a:p>
            <a:r>
              <a:rPr lang="en-US" noProof="0" dirty="0"/>
              <a:t>Located in </a:t>
            </a:r>
            <a:r>
              <a:rPr lang="en-US" i="1" noProof="0" dirty="0"/>
              <a:t>&lt;%sub-app%&gt;/app/config/</a:t>
            </a:r>
            <a:r>
              <a:rPr lang="en-US" i="1" noProof="0" dirty="0" err="1"/>
              <a:t>persistence.json</a:t>
            </a:r>
            <a:endParaRPr lang="en-US" i="1" noProof="0" dirty="0"/>
          </a:p>
          <a:p>
            <a:r>
              <a:rPr lang="en-US" dirty="0"/>
              <a:t>Defines individual schemes, their limits and implementation</a:t>
            </a:r>
            <a:br>
              <a:rPr lang="en-US" dirty="0"/>
            </a:br>
            <a:r>
              <a:rPr lang="en-US" dirty="0"/>
              <a:t> (DAO class)</a:t>
            </a:r>
            <a:endParaRPr lang="en-US" noProof="0" dirty="0"/>
          </a:p>
          <a:p>
            <a:r>
              <a:rPr lang="en-US" dirty="0"/>
              <a:t>It also defines to which uuSubAppDataStore the schema belong</a:t>
            </a:r>
            <a:r>
              <a:rPr lang="en-US" noProof="0" dirty="0"/>
              <a:t>	</a:t>
            </a:r>
          </a:p>
          <a:p>
            <a:pPr marL="863999" lvl="1" indent="-252000">
              <a:spcBef>
                <a:spcPts val="400"/>
              </a:spcBef>
              <a:buClr>
                <a:srgbClr val="323232"/>
              </a:buClr>
              <a:defRPr sz="2000"/>
            </a:pPr>
            <a:r>
              <a:rPr lang="en-US" dirty="0"/>
              <a:t>Accordingly, the corresponding connection string is used from the application configuration </a:t>
            </a:r>
            <a:br>
              <a:rPr lang="en-US" dirty="0"/>
            </a:br>
            <a:r>
              <a:rPr lang="en-US" dirty="0"/>
              <a:t>(for local development uses the ./</a:t>
            </a:r>
            <a:r>
              <a:rPr lang="en-US" dirty="0" err="1"/>
              <a:t>env</a:t>
            </a:r>
            <a:r>
              <a:rPr lang="en-US" dirty="0"/>
              <a:t>/</a:t>
            </a:r>
            <a:r>
              <a:rPr lang="en-US" dirty="0" err="1"/>
              <a:t>development.json</a:t>
            </a:r>
            <a:r>
              <a:rPr lang="en-US" dirty="0"/>
              <a:t> configuration)</a:t>
            </a:r>
            <a:endParaRPr lang="en-US" noProof="0" dirty="0"/>
          </a:p>
        </p:txBody>
      </p:sp>
      <p:sp>
        <p:nvSpPr>
          <p:cNvPr id="490"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68</a:t>
            </a:fld>
            <a:endParaRPr/>
          </a:p>
        </p:txBody>
      </p:sp>
      <p:pic>
        <p:nvPicPr>
          <p:cNvPr id="3" name="Obrázek 2">
            <a:extLst>
              <a:ext uri="{FF2B5EF4-FFF2-40B4-BE49-F238E27FC236}">
                <a16:creationId xmlns:a16="http://schemas.microsoft.com/office/drawing/2014/main" id="{4C295207-DD26-E642-A31A-311F3B5DC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29" y="3790758"/>
            <a:ext cx="4990011" cy="3601772"/>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94" name="Nadpis 1"/>
          <p:cNvSpPr txBox="1">
            <a:spLocks noGrp="1"/>
          </p:cNvSpPr>
          <p:nvPr>
            <p:ph type="title"/>
          </p:nvPr>
        </p:nvSpPr>
        <p:spPr>
          <a:xfrm>
            <a:off x="277812" y="288171"/>
            <a:ext cx="9525001" cy="756157"/>
          </a:xfrm>
          <a:prstGeom prst="rect">
            <a:avLst/>
          </a:prstGeom>
        </p:spPr>
        <p:txBody>
          <a:bodyPr/>
          <a:lstStyle/>
          <a:p>
            <a:r>
              <a:rPr lang="en-US" noProof="0" dirty="0"/>
              <a:t>uuAppObjectStore – </a:t>
            </a:r>
            <a:r>
              <a:rPr lang="en-US" noProof="0" dirty="0" err="1"/>
              <a:t>Abl</a:t>
            </a:r>
            <a:endParaRPr lang="en-US" noProof="0" dirty="0"/>
          </a:p>
        </p:txBody>
      </p:sp>
      <p:sp>
        <p:nvSpPr>
          <p:cNvPr id="495"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69</a:t>
            </a:fld>
            <a:endParaRPr/>
          </a:p>
        </p:txBody>
      </p:sp>
      <p:pic>
        <p:nvPicPr>
          <p:cNvPr id="3" name="Obrázek 2">
            <a:extLst>
              <a:ext uri="{FF2B5EF4-FFF2-40B4-BE49-F238E27FC236}">
                <a16:creationId xmlns:a16="http://schemas.microsoft.com/office/drawing/2014/main" id="{CED82690-BD17-AE43-85B4-3DA8CD28F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372" y="1044328"/>
            <a:ext cx="8386355" cy="6127208"/>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31" name="Zástupný symbol pro obsah 2"/>
          <p:cNvSpPr txBox="1">
            <a:spLocks noGrp="1"/>
          </p:cNvSpPr>
          <p:nvPr>
            <p:ph type="body" idx="1"/>
          </p:nvPr>
        </p:nvSpPr>
        <p:spPr>
          <a:xfrm>
            <a:off x="277200" y="1195200"/>
            <a:ext cx="9367374" cy="5819776"/>
          </a:xfrm>
          <a:prstGeom prst="rect">
            <a:avLst/>
          </a:prstGeom>
        </p:spPr>
        <p:txBody>
          <a:bodyPr/>
          <a:lstStyle/>
          <a:p>
            <a:pPr>
              <a:defRPr b="1"/>
            </a:pPr>
            <a:r>
              <a:rPr lang="en-US" dirty="0"/>
              <a:t>uuIdentity </a:t>
            </a:r>
            <a:r>
              <a:rPr lang="en-US" b="0" dirty="0"/>
              <a:t>– identity representing the user who fulfills his needs through the information system</a:t>
            </a:r>
            <a:endParaRPr lang="en-US" dirty="0"/>
          </a:p>
          <a:p>
            <a:pPr>
              <a:defRPr b="1"/>
            </a:pPr>
            <a:r>
              <a:rPr lang="en-US" dirty="0" err="1"/>
              <a:t>uuUC</a:t>
            </a:r>
            <a:r>
              <a:rPr lang="en-US" dirty="0"/>
              <a:t> </a:t>
            </a:r>
            <a:r>
              <a:rPr lang="en-US" b="0" dirty="0"/>
              <a:t>– use cases, which a user triggers and are executed by a system</a:t>
            </a:r>
          </a:p>
        </p:txBody>
      </p:sp>
      <p:sp>
        <p:nvSpPr>
          <p:cNvPr id="132" name="Zástupný symbol pro číslo snímku 5"/>
          <p:cNvSpPr txBox="1">
            <a:spLocks noGrp="1"/>
          </p:cNvSpPr>
          <p:nvPr>
            <p:ph type="sldNum" sz="quarter" idx="2"/>
          </p:nvPr>
        </p:nvSpPr>
        <p:spPr>
          <a:xfrm>
            <a:off x="9850304" y="7294735"/>
            <a:ext cx="191190"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a:t>
            </a:fld>
            <a:endParaRPr/>
          </a:p>
        </p:txBody>
      </p:sp>
      <p:sp>
        <p:nvSpPr>
          <p:cNvPr id="133" name="Nadpis 1"/>
          <p:cNvSpPr txBox="1"/>
          <p:nvPr/>
        </p:nvSpPr>
        <p:spPr>
          <a:xfrm>
            <a:off x="430212" y="459985"/>
            <a:ext cx="9525001" cy="717329"/>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lvl1pPr>
              <a:defRPr sz="4000" b="1">
                <a:solidFill>
                  <a:srgbClr val="323232"/>
                </a:solidFill>
                <a:latin typeface="+mn-lt"/>
                <a:ea typeface="+mn-ea"/>
                <a:cs typeface="+mn-cs"/>
                <a:sym typeface="Arial"/>
              </a:defRPr>
            </a:lvl1pPr>
          </a:lstStyle>
          <a:p>
            <a:r>
              <a:rPr lang="en-US" dirty="0"/>
              <a:t>Users and use cases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12" y="2784723"/>
            <a:ext cx="7060352" cy="4230253"/>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499" name="Nadpis 1"/>
          <p:cNvSpPr txBox="1">
            <a:spLocks noGrp="1"/>
          </p:cNvSpPr>
          <p:nvPr>
            <p:ph type="title"/>
          </p:nvPr>
        </p:nvSpPr>
        <p:spPr>
          <a:xfrm>
            <a:off x="277812" y="288171"/>
            <a:ext cx="9525001" cy="756157"/>
          </a:xfrm>
          <a:prstGeom prst="rect">
            <a:avLst/>
          </a:prstGeom>
        </p:spPr>
        <p:txBody>
          <a:bodyPr/>
          <a:lstStyle/>
          <a:p>
            <a:r>
              <a:rPr lang="en-US" noProof="0" dirty="0"/>
              <a:t>Exercise </a:t>
            </a:r>
            <a:r>
              <a:rPr lang="en-US" dirty="0"/>
              <a:t>9</a:t>
            </a:r>
            <a:r>
              <a:rPr lang="en-US" noProof="0" dirty="0"/>
              <a:t> – uuAppObjectStore</a:t>
            </a:r>
          </a:p>
        </p:txBody>
      </p:sp>
      <p:sp>
        <p:nvSpPr>
          <p:cNvPr id="500" name="Zástupný symbol pro obsah 2"/>
          <p:cNvSpPr txBox="1">
            <a:spLocks noGrp="1"/>
          </p:cNvSpPr>
          <p:nvPr>
            <p:ph type="body" idx="1"/>
          </p:nvPr>
        </p:nvSpPr>
        <p:spPr>
          <a:xfrm>
            <a:off x="277812" y="1195826"/>
            <a:ext cx="9525001" cy="5825166"/>
          </a:xfrm>
          <a:prstGeom prst="rect">
            <a:avLst/>
          </a:prstGeom>
        </p:spPr>
        <p:txBody>
          <a:bodyPr/>
          <a:lstStyle/>
          <a:p>
            <a:r>
              <a:rPr lang="en-US" dirty="0"/>
              <a:t>Specification in uuAppServer </a:t>
            </a:r>
            <a:r>
              <a:rPr lang="en-US" dirty="0" err="1"/>
              <a:t>Node.js</a:t>
            </a:r>
            <a:r>
              <a:rPr lang="en-US" dirty="0"/>
              <a:t> documentation </a:t>
            </a:r>
            <a:r>
              <a:rPr lang="en-US" noProof="0" dirty="0"/>
              <a:t>| Get started | example 3</a:t>
            </a:r>
          </a:p>
        </p:txBody>
      </p:sp>
      <p:sp>
        <p:nvSpPr>
          <p:cNvPr id="501"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70</a:t>
            </a:fld>
            <a:endParaRPr/>
          </a:p>
        </p:txBody>
      </p:sp>
      <p:pic>
        <p:nvPicPr>
          <p:cNvPr id="502" name="Screenshot 2019-11-18 at 17.34.16.png" descr="Screenshot 2019-11-18 at 17.34.16.png"/>
          <p:cNvPicPr>
            <a:picLocks noChangeAspect="1"/>
          </p:cNvPicPr>
          <p:nvPr/>
        </p:nvPicPr>
        <p:blipFill>
          <a:blip r:embed="rId2"/>
          <a:stretch>
            <a:fillRect/>
          </a:stretch>
        </p:blipFill>
        <p:spPr>
          <a:xfrm>
            <a:off x="1250612" y="2197959"/>
            <a:ext cx="7569876" cy="3820900"/>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05" name="Nadpis 1"/>
          <p:cNvSpPr txBox="1">
            <a:spLocks noGrp="1"/>
          </p:cNvSpPr>
          <p:nvPr>
            <p:ph type="title"/>
          </p:nvPr>
        </p:nvSpPr>
        <p:spPr>
          <a:xfrm>
            <a:off x="277812" y="288171"/>
            <a:ext cx="9525001" cy="756157"/>
          </a:xfrm>
          <a:prstGeom prst="rect">
            <a:avLst/>
          </a:prstGeom>
        </p:spPr>
        <p:txBody>
          <a:bodyPr/>
          <a:lstStyle/>
          <a:p>
            <a:r>
              <a:rPr lang="en-US" noProof="0" dirty="0"/>
              <a:t>Exercise </a:t>
            </a:r>
            <a:r>
              <a:rPr lang="en-US" dirty="0"/>
              <a:t>10</a:t>
            </a:r>
            <a:r>
              <a:rPr lang="en-US" noProof="0" dirty="0"/>
              <a:t> – uuAppObjectStore	</a:t>
            </a:r>
          </a:p>
        </p:txBody>
      </p:sp>
      <p:sp>
        <p:nvSpPr>
          <p:cNvPr id="506" name="Zástupný symbol pro obsah 2"/>
          <p:cNvSpPr txBox="1">
            <a:spLocks noGrp="1"/>
          </p:cNvSpPr>
          <p:nvPr>
            <p:ph type="body" idx="1"/>
          </p:nvPr>
        </p:nvSpPr>
        <p:spPr>
          <a:xfrm>
            <a:off x="277813" y="1195826"/>
            <a:ext cx="9659043" cy="5825166"/>
          </a:xfrm>
          <a:prstGeom prst="rect">
            <a:avLst/>
          </a:prstGeom>
        </p:spPr>
        <p:txBody>
          <a:bodyPr>
            <a:normAutofit/>
          </a:bodyPr>
          <a:lstStyle/>
          <a:p>
            <a:r>
              <a:rPr lang="en-US" dirty="0"/>
              <a:t>Extend the </a:t>
            </a:r>
            <a:r>
              <a:rPr lang="en-US" dirty="0" err="1"/>
              <a:t>cmd</a:t>
            </a:r>
            <a:r>
              <a:rPr lang="en-US" dirty="0"/>
              <a:t> </a:t>
            </a:r>
            <a:r>
              <a:rPr lang="en-US" b="1" dirty="0"/>
              <a:t>joke/create</a:t>
            </a:r>
            <a:r>
              <a:rPr lang="en-US" dirty="0"/>
              <a:t> from Example 6 with the </a:t>
            </a:r>
            <a:r>
              <a:rPr lang="en-US" b="1" dirty="0"/>
              <a:t>code</a:t>
            </a:r>
            <a:r>
              <a:rPr lang="en-US" dirty="0"/>
              <a:t> attribute</a:t>
            </a:r>
            <a:endParaRPr lang="en-US" b="1" noProof="0" dirty="0"/>
          </a:p>
          <a:p>
            <a:pPr marL="863999" lvl="1" indent="-252000">
              <a:spcBef>
                <a:spcPts val="400"/>
              </a:spcBef>
              <a:buClr>
                <a:srgbClr val="323232"/>
              </a:buClr>
              <a:defRPr sz="2000"/>
            </a:pPr>
            <a:r>
              <a:rPr lang="en-US" dirty="0"/>
              <a:t>The attribute is </a:t>
            </a:r>
            <a:r>
              <a:rPr lang="en-US" b="1" dirty="0"/>
              <a:t>required</a:t>
            </a:r>
            <a:r>
              <a:rPr lang="en-US" dirty="0"/>
              <a:t> and is of type </a:t>
            </a:r>
            <a:r>
              <a:rPr lang="en-US" b="1" dirty="0"/>
              <a:t>code()</a:t>
            </a:r>
          </a:p>
          <a:p>
            <a:pPr marL="863999" lvl="1" indent="-252000">
              <a:spcBef>
                <a:spcPts val="400"/>
              </a:spcBef>
              <a:buClr>
                <a:srgbClr val="323232"/>
              </a:buClr>
              <a:defRPr sz="2000"/>
            </a:pPr>
            <a:r>
              <a:rPr lang="en-US" dirty="0"/>
              <a:t>Create a unique </a:t>
            </a:r>
            <a:r>
              <a:rPr lang="en-US" dirty="0" err="1"/>
              <a:t>awid,code</a:t>
            </a:r>
            <a:r>
              <a:rPr lang="en-US" dirty="0"/>
              <a:t> index</a:t>
            </a:r>
            <a:endParaRPr lang="en-US" i="1" noProof="0" dirty="0"/>
          </a:p>
          <a:p>
            <a:pPr marL="1331999" lvl="2" indent="-215999">
              <a:spcBef>
                <a:spcPts val="400"/>
              </a:spcBef>
              <a:buClr>
                <a:srgbClr val="878788"/>
              </a:buClr>
              <a:defRPr sz="1800"/>
            </a:pPr>
            <a:r>
              <a:rPr lang="en-US" dirty="0"/>
              <a:t>Indexes are created as par of the </a:t>
            </a:r>
            <a:r>
              <a:rPr lang="en-US" dirty="0" err="1"/>
              <a:t>init</a:t>
            </a:r>
            <a:r>
              <a:rPr lang="en-US" dirty="0"/>
              <a:t> command of the application </a:t>
            </a:r>
            <a:endParaRPr lang="en-US" noProof="0" dirty="0"/>
          </a:p>
          <a:p>
            <a:pPr marL="1331999" lvl="2" indent="-215999">
              <a:spcBef>
                <a:spcPts val="400"/>
              </a:spcBef>
              <a:buClr>
                <a:srgbClr val="878788"/>
              </a:buClr>
              <a:defRPr sz="1800"/>
            </a:pPr>
            <a:r>
              <a:rPr lang="en-US" dirty="0"/>
              <a:t>For simplicity, we can create indexes in the </a:t>
            </a:r>
            <a:r>
              <a:rPr lang="en-US" dirty="0" err="1"/>
              <a:t>Abl</a:t>
            </a:r>
            <a:r>
              <a:rPr lang="en-US" dirty="0"/>
              <a:t> constructor</a:t>
            </a:r>
            <a:endParaRPr lang="en-US" noProof="0" dirty="0"/>
          </a:p>
          <a:p>
            <a:pPr marL="863999" lvl="1" indent="-252000">
              <a:spcBef>
                <a:spcPts val="400"/>
              </a:spcBef>
              <a:buClr>
                <a:srgbClr val="323232"/>
              </a:buClr>
              <a:defRPr sz="2000"/>
            </a:pPr>
            <a:r>
              <a:rPr lang="en-US" dirty="0"/>
              <a:t>If a duplicate joke is created, it throws an exception</a:t>
            </a:r>
            <a:br>
              <a:rPr lang="en-US" i="1" dirty="0"/>
            </a:br>
            <a:r>
              <a:rPr lang="en-US" i="1" noProof="0" dirty="0" err="1">
                <a:solidFill>
                  <a:srgbClr val="77933C"/>
                </a:solidFill>
              </a:rPr>
              <a:t>uu</a:t>
            </a:r>
            <a:r>
              <a:rPr lang="en-US" i="1" noProof="0" dirty="0">
                <a:solidFill>
                  <a:srgbClr val="77933C"/>
                </a:solidFill>
              </a:rPr>
              <a:t>-jokes-main/joke/create/</a:t>
            </a:r>
            <a:r>
              <a:rPr lang="en-US" i="1" noProof="0" dirty="0" err="1">
                <a:solidFill>
                  <a:srgbClr val="77933C"/>
                </a:solidFill>
              </a:rPr>
              <a:t>jokeNotUnique</a:t>
            </a:r>
            <a:endParaRPr lang="en-US" i="1" noProof="0" dirty="0">
              <a:solidFill>
                <a:srgbClr val="77933C"/>
              </a:solidFill>
            </a:endParaRPr>
          </a:p>
          <a:p>
            <a:pPr marL="1331999" lvl="2" indent="-215999">
              <a:spcBef>
                <a:spcPts val="400"/>
              </a:spcBef>
              <a:buClr>
                <a:srgbClr val="878788"/>
              </a:buClr>
              <a:defRPr sz="1800">
                <a:solidFill>
                  <a:srgbClr val="000000"/>
                </a:solidFill>
              </a:defRPr>
            </a:pPr>
            <a:r>
              <a:rPr lang="en-US" dirty="0"/>
              <a:t>In </a:t>
            </a:r>
            <a:r>
              <a:rPr lang="en-US" dirty="0" err="1"/>
              <a:t>paramMap</a:t>
            </a:r>
            <a:r>
              <a:rPr lang="en-US" dirty="0"/>
              <a:t> then write code that could not be created: {code: ..}</a:t>
            </a:r>
            <a:endParaRPr lang="en-US" i="1" noProof="0" dirty="0">
              <a:solidFill>
                <a:srgbClr val="77933C"/>
              </a:solidFill>
            </a:endParaRPr>
          </a:p>
          <a:p>
            <a:r>
              <a:rPr lang="en-US" dirty="0"/>
              <a:t>Create a new GET </a:t>
            </a:r>
            <a:r>
              <a:rPr lang="en-US" dirty="0" err="1"/>
              <a:t>cmd</a:t>
            </a:r>
            <a:r>
              <a:rPr lang="en-US" dirty="0"/>
              <a:t> </a:t>
            </a:r>
            <a:r>
              <a:rPr lang="en-US" b="1" dirty="0"/>
              <a:t>joke/get</a:t>
            </a:r>
            <a:endParaRPr lang="en-US" b="1" noProof="0" dirty="0"/>
          </a:p>
          <a:p>
            <a:pPr marL="863999" lvl="1" indent="-252000">
              <a:spcBef>
                <a:spcPts val="400"/>
              </a:spcBef>
              <a:buClr>
                <a:srgbClr val="323232"/>
              </a:buClr>
              <a:defRPr sz="2000"/>
            </a:pPr>
            <a:r>
              <a:rPr lang="en-US" dirty="0"/>
              <a:t>An input parameter of </a:t>
            </a:r>
            <a:r>
              <a:rPr lang="en-US" b="1" dirty="0"/>
              <a:t>code</a:t>
            </a:r>
            <a:r>
              <a:rPr lang="en-US" dirty="0"/>
              <a:t>, type </a:t>
            </a:r>
            <a:r>
              <a:rPr lang="en-US" b="1" dirty="0"/>
              <a:t>code()</a:t>
            </a:r>
            <a:r>
              <a:rPr lang="en-US" dirty="0"/>
              <a:t>, </a:t>
            </a:r>
            <a:r>
              <a:rPr lang="en-US" b="1" dirty="0"/>
              <a:t>required</a:t>
            </a:r>
            <a:endParaRPr lang="en-US" b="1" noProof="0" dirty="0"/>
          </a:p>
          <a:p>
            <a:r>
              <a:rPr lang="en-US" dirty="0" err="1"/>
              <a:t>Cmd</a:t>
            </a:r>
            <a:r>
              <a:rPr lang="en-US" dirty="0"/>
              <a:t> returns the corresponding joke from the database</a:t>
            </a:r>
            <a:endParaRPr lang="en-US" noProof="0" dirty="0"/>
          </a:p>
          <a:p>
            <a:r>
              <a:rPr lang="en-US" dirty="0"/>
              <a:t>If the joke does not exist in the database, it throws an exception</a:t>
            </a:r>
            <a:br>
              <a:rPr lang="en-US" dirty="0"/>
            </a:br>
            <a:r>
              <a:rPr lang="en-US" i="1" noProof="0" dirty="0" err="1">
                <a:solidFill>
                  <a:srgbClr val="77933C"/>
                </a:solidFill>
              </a:rPr>
              <a:t>uu</a:t>
            </a:r>
            <a:r>
              <a:rPr lang="en-US" i="1" noProof="0" dirty="0">
                <a:solidFill>
                  <a:srgbClr val="77933C"/>
                </a:solidFill>
              </a:rPr>
              <a:t>-jokes-main/joke/get/</a:t>
            </a:r>
            <a:r>
              <a:rPr lang="en-US" i="1" noProof="0" dirty="0" err="1">
                <a:solidFill>
                  <a:srgbClr val="77933C"/>
                </a:solidFill>
              </a:rPr>
              <a:t>jokeDoesNotExist</a:t>
            </a:r>
            <a:endParaRPr lang="en-US" i="1" noProof="0" dirty="0">
              <a:solidFill>
                <a:srgbClr val="77933C"/>
              </a:solidFill>
            </a:endParaRPr>
          </a:p>
          <a:p>
            <a:pPr marL="863999" lvl="1" indent="-252000">
              <a:spcBef>
                <a:spcPts val="400"/>
              </a:spcBef>
              <a:buClr>
                <a:srgbClr val="323232"/>
              </a:buClr>
              <a:defRPr sz="2000">
                <a:solidFill>
                  <a:srgbClr val="000000"/>
                </a:solidFill>
              </a:defRPr>
            </a:pPr>
            <a:r>
              <a:rPr lang="en-US" dirty="0"/>
              <a:t>In </a:t>
            </a:r>
            <a:r>
              <a:rPr lang="en-US" dirty="0" err="1"/>
              <a:t>paramMap</a:t>
            </a:r>
            <a:r>
              <a:rPr lang="en-US" dirty="0"/>
              <a:t> then write c ode that was not found : {code: ..}</a:t>
            </a:r>
            <a:endParaRPr lang="en-US" noProof="0" dirty="0"/>
          </a:p>
        </p:txBody>
      </p:sp>
      <p:sp>
        <p:nvSpPr>
          <p:cNvPr id="507"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71</a:t>
            </a:fld>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10" name="Nadpis 1"/>
          <p:cNvSpPr txBox="1">
            <a:spLocks noGrp="1"/>
          </p:cNvSpPr>
          <p:nvPr>
            <p:ph type="title"/>
          </p:nvPr>
        </p:nvSpPr>
        <p:spPr>
          <a:xfrm>
            <a:off x="277812" y="288171"/>
            <a:ext cx="9525001" cy="756157"/>
          </a:xfrm>
          <a:prstGeom prst="rect">
            <a:avLst/>
          </a:prstGeom>
        </p:spPr>
        <p:txBody>
          <a:bodyPr/>
          <a:lstStyle/>
          <a:p>
            <a:r>
              <a:rPr lang="en-US" dirty="0"/>
              <a:t>Authentication and Authorization</a:t>
            </a:r>
            <a:endParaRPr lang="en-US" noProof="0" dirty="0"/>
          </a:p>
        </p:txBody>
      </p:sp>
      <p:sp>
        <p:nvSpPr>
          <p:cNvPr id="511" name="Zástupný symbol pro obsah 2"/>
          <p:cNvSpPr txBox="1">
            <a:spLocks noGrp="1"/>
          </p:cNvSpPr>
          <p:nvPr>
            <p:ph type="body" idx="1"/>
          </p:nvPr>
        </p:nvSpPr>
        <p:spPr>
          <a:xfrm>
            <a:off x="277812" y="1195826"/>
            <a:ext cx="9525001" cy="5825166"/>
          </a:xfrm>
          <a:prstGeom prst="rect">
            <a:avLst/>
          </a:prstGeom>
        </p:spPr>
        <p:txBody>
          <a:bodyPr/>
          <a:lstStyle/>
          <a:p>
            <a:pPr>
              <a:defRPr b="1"/>
            </a:pPr>
            <a:r>
              <a:rPr lang="en-US" dirty="0"/>
              <a:t>Authentication is used to uniquely identify the user accessing the system. The goal of authentication is to ensure that the system knows exactly who it is communicating with</a:t>
            </a:r>
            <a:endParaRPr lang="en-US" b="0" noProof="0" dirty="0"/>
          </a:p>
          <a:p>
            <a:pPr marL="863999" lvl="1" indent="-252000">
              <a:spcBef>
                <a:spcPts val="400"/>
              </a:spcBef>
              <a:buClr>
                <a:srgbClr val="323232"/>
              </a:buClr>
              <a:defRPr sz="2000"/>
            </a:pPr>
            <a:r>
              <a:rPr lang="en-US" dirty="0"/>
              <a:t>Realized using OpenID Connect protocol, </a:t>
            </a:r>
            <a:r>
              <a:rPr lang="en-US" dirty="0" err="1"/>
              <a:t>uuOIDC</a:t>
            </a:r>
            <a:r>
              <a:rPr lang="en-US" dirty="0"/>
              <a:t> component</a:t>
            </a:r>
            <a:endParaRPr lang="en-US" i="1" noProof="0" dirty="0"/>
          </a:p>
          <a:p>
            <a:pPr marL="863999" lvl="1" indent="-252000">
              <a:spcBef>
                <a:spcPts val="400"/>
              </a:spcBef>
              <a:buClr>
                <a:srgbClr val="323232"/>
              </a:buClr>
              <a:defRPr sz="2000"/>
            </a:pPr>
            <a:r>
              <a:rPr lang="en-US" dirty="0"/>
              <a:t>Based on the token sent in the HTTP Authorization header</a:t>
            </a:r>
            <a:endParaRPr lang="en-US" i="1" noProof="0" dirty="0"/>
          </a:p>
          <a:p>
            <a:pPr marL="863999" lvl="1" indent="-252000">
              <a:spcBef>
                <a:spcPts val="400"/>
              </a:spcBef>
              <a:buClr>
                <a:srgbClr val="323232"/>
              </a:buClr>
              <a:defRPr sz="2000"/>
            </a:pPr>
            <a:r>
              <a:rPr lang="en-US" dirty="0"/>
              <a:t>The result is a </a:t>
            </a:r>
            <a:r>
              <a:rPr lang="en-US" b="1" dirty="0"/>
              <a:t>Session</a:t>
            </a:r>
            <a:r>
              <a:rPr lang="en-US" dirty="0"/>
              <a:t> object stored on </a:t>
            </a:r>
            <a:r>
              <a:rPr lang="en-US" dirty="0" err="1"/>
              <a:t>ucEnv</a:t>
            </a:r>
            <a:endParaRPr lang="en-US" noProof="0" dirty="0"/>
          </a:p>
          <a:p>
            <a:pPr marL="1331999" lvl="2" indent="-215999">
              <a:spcBef>
                <a:spcPts val="400"/>
              </a:spcBef>
              <a:buClr>
                <a:srgbClr val="878788"/>
              </a:buClr>
              <a:defRPr sz="1800"/>
            </a:pPr>
            <a:r>
              <a:rPr lang="en-US" b="1" dirty="0">
                <a:solidFill>
                  <a:srgbClr val="00CC00"/>
                </a:solidFill>
              </a:rPr>
              <a:t>documentation uuAppServer-</a:t>
            </a:r>
            <a:r>
              <a:rPr lang="en-US" b="1" dirty="0" err="1">
                <a:solidFill>
                  <a:srgbClr val="00CC00"/>
                </a:solidFill>
              </a:rPr>
              <a:t>Node.js</a:t>
            </a:r>
            <a:r>
              <a:rPr lang="en-US" b="1" dirty="0">
                <a:solidFill>
                  <a:srgbClr val="00CC00"/>
                </a:solidFill>
              </a:rPr>
              <a:t> </a:t>
            </a:r>
            <a:r>
              <a:rPr lang="en-US" b="1" noProof="0" dirty="0">
                <a:solidFill>
                  <a:srgbClr val="00CC00"/>
                </a:solidFill>
              </a:rPr>
              <a:t>| Components | Authentication</a:t>
            </a:r>
          </a:p>
          <a:p>
            <a:pPr marL="863999" lvl="1" indent="-252000">
              <a:spcBef>
                <a:spcPts val="400"/>
              </a:spcBef>
              <a:buClr>
                <a:srgbClr val="323232"/>
              </a:buClr>
              <a:defRPr sz="2000" i="1"/>
            </a:pPr>
            <a:endParaRPr lang="en-US" b="1" noProof="0" dirty="0">
              <a:solidFill>
                <a:srgbClr val="00CC00"/>
              </a:solidFill>
            </a:endParaRPr>
          </a:p>
          <a:p>
            <a:pPr>
              <a:defRPr b="1"/>
            </a:pPr>
            <a:r>
              <a:rPr lang="en-US" dirty="0"/>
              <a:t>Authorization means the process of verifying the access rights of a user entering the information system</a:t>
            </a:r>
            <a:endParaRPr lang="en-US" b="0" noProof="0" dirty="0"/>
          </a:p>
          <a:p>
            <a:pPr marL="863999" lvl="1" indent="-252000">
              <a:spcBef>
                <a:spcPts val="400"/>
              </a:spcBef>
              <a:buClr>
                <a:srgbClr val="323232"/>
              </a:buClr>
              <a:defRPr sz="2000"/>
            </a:pPr>
            <a:r>
              <a:rPr lang="en-US" dirty="0"/>
              <a:t>It follows up authentication</a:t>
            </a:r>
            <a:endParaRPr lang="en-US" noProof="0" dirty="0"/>
          </a:p>
          <a:p>
            <a:pPr marL="863999" lvl="1" indent="-252000">
              <a:spcBef>
                <a:spcPts val="400"/>
              </a:spcBef>
              <a:buClr>
                <a:srgbClr val="323232"/>
              </a:buClr>
              <a:defRPr sz="2000"/>
            </a:pPr>
            <a:r>
              <a:rPr lang="en-US" dirty="0"/>
              <a:t>Authorization is to verify that the user has permission to take the appropriate action (such as creating a new joke) </a:t>
            </a:r>
          </a:p>
          <a:p>
            <a:pPr marL="863999" lvl="1" indent="-252000">
              <a:spcBef>
                <a:spcPts val="400"/>
              </a:spcBef>
              <a:buClr>
                <a:srgbClr val="323232"/>
              </a:buClr>
              <a:defRPr sz="2000"/>
            </a:pPr>
            <a:r>
              <a:rPr lang="en-US" dirty="0"/>
              <a:t>Implemented by the uuAppWorkspace library</a:t>
            </a:r>
            <a:endParaRPr lang="en-US" i="1" noProof="0" dirty="0"/>
          </a:p>
          <a:p>
            <a:pPr marL="863999" lvl="1" indent="-252000">
              <a:spcBef>
                <a:spcPts val="400"/>
              </a:spcBef>
              <a:buClr>
                <a:srgbClr val="323232"/>
              </a:buClr>
              <a:defRPr sz="2000"/>
            </a:pPr>
            <a:r>
              <a:rPr lang="en-US" dirty="0"/>
              <a:t>The result is an </a:t>
            </a:r>
            <a:r>
              <a:rPr lang="en-US" b="1" dirty="0" err="1"/>
              <a:t>AuthorizationResult</a:t>
            </a:r>
            <a:r>
              <a:rPr lang="en-US" dirty="0"/>
              <a:t> object stored on </a:t>
            </a:r>
            <a:r>
              <a:rPr lang="en-US" dirty="0" err="1"/>
              <a:t>ucEnv</a:t>
            </a:r>
            <a:endParaRPr lang="en-US" noProof="0" dirty="0"/>
          </a:p>
          <a:p>
            <a:pPr marL="1331999" lvl="2" indent="-215999">
              <a:spcBef>
                <a:spcPts val="400"/>
              </a:spcBef>
              <a:buClr>
                <a:srgbClr val="878788"/>
              </a:buClr>
              <a:defRPr sz="1800"/>
            </a:pPr>
            <a:r>
              <a:rPr lang="en-US" b="1" noProof="0" dirty="0">
                <a:solidFill>
                  <a:srgbClr val="00CC00"/>
                </a:solidFill>
              </a:rPr>
              <a:t>documentation uuAppServer-</a:t>
            </a:r>
            <a:r>
              <a:rPr lang="en-US" b="1" noProof="0" dirty="0" err="1">
                <a:solidFill>
                  <a:srgbClr val="00CC00"/>
                </a:solidFill>
              </a:rPr>
              <a:t>Node.js</a:t>
            </a:r>
            <a:r>
              <a:rPr lang="en-US" b="1" noProof="0" dirty="0">
                <a:solidFill>
                  <a:srgbClr val="00CC00"/>
                </a:solidFill>
              </a:rPr>
              <a:t> | Components | Authorization</a:t>
            </a:r>
          </a:p>
        </p:txBody>
      </p:sp>
      <p:sp>
        <p:nvSpPr>
          <p:cNvPr id="512"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72</a:t>
            </a:fld>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15" name="Nadpis 1"/>
          <p:cNvSpPr txBox="1">
            <a:spLocks noGrp="1"/>
          </p:cNvSpPr>
          <p:nvPr>
            <p:ph type="title"/>
          </p:nvPr>
        </p:nvSpPr>
        <p:spPr>
          <a:xfrm>
            <a:off x="277812" y="108222"/>
            <a:ext cx="9525001" cy="756157"/>
          </a:xfrm>
          <a:prstGeom prst="rect">
            <a:avLst/>
          </a:prstGeom>
        </p:spPr>
        <p:txBody>
          <a:bodyPr/>
          <a:lstStyle/>
          <a:p>
            <a:r>
              <a:rPr lang="en-US" dirty="0"/>
              <a:t>Authorization </a:t>
            </a:r>
            <a:r>
              <a:rPr lang="en-US" noProof="0" dirty="0"/>
              <a:t>– </a:t>
            </a:r>
            <a:r>
              <a:rPr lang="en-US" noProof="0" dirty="0" err="1"/>
              <a:t>Profiles.json</a:t>
            </a:r>
            <a:endParaRPr lang="en-US" noProof="0" dirty="0"/>
          </a:p>
        </p:txBody>
      </p:sp>
      <p:sp>
        <p:nvSpPr>
          <p:cNvPr id="516" name="Zástupný symbol pro obsah 2"/>
          <p:cNvSpPr txBox="1">
            <a:spLocks noGrp="1"/>
          </p:cNvSpPr>
          <p:nvPr>
            <p:ph type="body" idx="1"/>
          </p:nvPr>
        </p:nvSpPr>
        <p:spPr>
          <a:xfrm>
            <a:off x="277812" y="900310"/>
            <a:ext cx="9525001" cy="5976666"/>
          </a:xfrm>
          <a:prstGeom prst="rect">
            <a:avLst/>
          </a:prstGeom>
        </p:spPr>
        <p:txBody>
          <a:bodyPr/>
          <a:lstStyle/>
          <a:p>
            <a:r>
              <a:rPr lang="en-US" dirty="0"/>
              <a:t>Structure defining uuAppProfiles and their assignment to relevant use cases</a:t>
            </a:r>
            <a:endParaRPr lang="en-US" noProof="0" dirty="0"/>
          </a:p>
          <a:p>
            <a:r>
              <a:rPr lang="en-US" i="1" noProof="0" dirty="0"/>
              <a:t>&lt;%sub-app%&gt;/app/config/</a:t>
            </a:r>
            <a:r>
              <a:rPr lang="en-US" i="1" noProof="0" dirty="0" err="1"/>
              <a:t>profiles.json</a:t>
            </a:r>
            <a:endParaRPr lang="en-US" i="1" noProof="0" dirty="0"/>
          </a:p>
          <a:p>
            <a:r>
              <a:rPr lang="en-US" dirty="0"/>
              <a:t>Privileged x Not privileged </a:t>
            </a:r>
            <a:endParaRPr lang="en-US" noProof="0" dirty="0"/>
          </a:p>
        </p:txBody>
      </p:sp>
      <p:sp>
        <p:nvSpPr>
          <p:cNvPr id="517"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73</a:t>
            </a:fld>
            <a:endParaRPr/>
          </a:p>
        </p:txBody>
      </p:sp>
      <p:pic>
        <p:nvPicPr>
          <p:cNvPr id="3" name="Obrázek 2">
            <a:extLst>
              <a:ext uri="{FF2B5EF4-FFF2-40B4-BE49-F238E27FC236}">
                <a16:creationId xmlns:a16="http://schemas.microsoft.com/office/drawing/2014/main" id="{687E4567-DE34-2940-8F89-CB389445B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81" y="2561752"/>
            <a:ext cx="5967396" cy="4741692"/>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21" name="Nadpis 1"/>
          <p:cNvSpPr txBox="1">
            <a:spLocks noGrp="1"/>
          </p:cNvSpPr>
          <p:nvPr>
            <p:ph type="title"/>
          </p:nvPr>
        </p:nvSpPr>
        <p:spPr>
          <a:xfrm>
            <a:off x="277812" y="288171"/>
            <a:ext cx="9525001" cy="756157"/>
          </a:xfrm>
          <a:prstGeom prst="rect">
            <a:avLst/>
          </a:prstGeom>
        </p:spPr>
        <p:txBody>
          <a:bodyPr/>
          <a:lstStyle/>
          <a:p>
            <a:r>
              <a:rPr lang="en-US" dirty="0"/>
              <a:t>Authorization </a:t>
            </a:r>
            <a:r>
              <a:rPr lang="en-US" noProof="0" dirty="0"/>
              <a:t>– uuAppWorkspace</a:t>
            </a:r>
          </a:p>
        </p:txBody>
      </p:sp>
      <p:sp>
        <p:nvSpPr>
          <p:cNvPr id="522" name="Zástupný symbol pro obsah 2"/>
          <p:cNvSpPr txBox="1">
            <a:spLocks noGrp="1"/>
          </p:cNvSpPr>
          <p:nvPr>
            <p:ph type="body" idx="1"/>
          </p:nvPr>
        </p:nvSpPr>
        <p:spPr>
          <a:xfrm>
            <a:off x="277812" y="1195826"/>
            <a:ext cx="9525001" cy="5825166"/>
          </a:xfrm>
          <a:prstGeom prst="rect">
            <a:avLst/>
          </a:prstGeom>
        </p:spPr>
        <p:txBody>
          <a:bodyPr/>
          <a:lstStyle/>
          <a:p>
            <a:r>
              <a:rPr lang="en-US" dirty="0"/>
              <a:t>Logical spaces that group objects into controllable entities</a:t>
            </a:r>
            <a:endParaRPr lang="en-US" noProof="0" dirty="0"/>
          </a:p>
          <a:p>
            <a:pPr marL="0" lvl="1" indent="611999">
              <a:spcBef>
                <a:spcPts val="400"/>
              </a:spcBef>
              <a:buSzTx/>
              <a:buFont typeface="Wingdings"/>
              <a:buNone/>
              <a:defRPr sz="2000"/>
            </a:pPr>
            <a:r>
              <a:rPr lang="en-US" dirty="0"/>
              <a:t>For example, imagine that we have an application that allows you to create e-learning courses where students can browse lessons, answer questions, and solve individual exercises and tests. The fact that a particular user has the ability to run a Faraday Cage test in the Physics for Housewives course is not logically related to the fact that same user should have the right to run the test for the Young </a:t>
            </a:r>
            <a:r>
              <a:rPr lang="en-US" dirty="0" err="1"/>
              <a:t>Automechanics</a:t>
            </a:r>
            <a:r>
              <a:rPr lang="en-US" dirty="0"/>
              <a:t> course. Simply the functionality is still the same - running the test, but the application spaces are different - the Physics for Housewives course and the Young </a:t>
            </a:r>
            <a:r>
              <a:rPr lang="en-US" dirty="0" err="1"/>
              <a:t>Automechanics</a:t>
            </a:r>
            <a:r>
              <a:rPr lang="en-US" dirty="0"/>
              <a:t> course. </a:t>
            </a:r>
            <a:endParaRPr lang="en-US" noProof="0" dirty="0"/>
          </a:p>
          <a:p>
            <a:endParaRPr lang="en-US" sz="2000" noProof="0" dirty="0"/>
          </a:p>
          <a:p>
            <a:r>
              <a:rPr lang="en-US" noProof="0" dirty="0"/>
              <a:t>Awid - </a:t>
            </a:r>
            <a:r>
              <a:rPr lang="en-US" dirty="0"/>
              <a:t>uuAppWorkspace identifier </a:t>
            </a:r>
            <a:r>
              <a:rPr lang="en-US" noProof="0" dirty="0"/>
              <a:t>(</a:t>
            </a:r>
            <a:r>
              <a:rPr lang="en-US" noProof="0" dirty="0" err="1"/>
              <a:t>appWorkspaceId</a:t>
            </a:r>
            <a:r>
              <a:rPr lang="en-US" noProof="0" dirty="0"/>
              <a:t>)</a:t>
            </a:r>
          </a:p>
          <a:p>
            <a:r>
              <a:rPr lang="en-US" noProof="0" dirty="0"/>
              <a:t>Command list </a:t>
            </a:r>
            <a:br>
              <a:rPr lang="en-US" noProof="0" dirty="0"/>
            </a:br>
            <a:r>
              <a:rPr lang="en-US" noProof="0" dirty="0">
                <a:solidFill>
                  <a:srgbClr val="00CC00"/>
                </a:solidFill>
              </a:rPr>
              <a:t>documentation uuAppServer-</a:t>
            </a:r>
            <a:r>
              <a:rPr lang="en-US" noProof="0" dirty="0" err="1">
                <a:solidFill>
                  <a:srgbClr val="00CC00"/>
                </a:solidFill>
              </a:rPr>
              <a:t>Node.js</a:t>
            </a:r>
            <a:r>
              <a:rPr lang="en-US" noProof="0" dirty="0">
                <a:solidFill>
                  <a:srgbClr val="00CC00"/>
                </a:solidFill>
              </a:rPr>
              <a:t> | </a:t>
            </a:r>
            <a:r>
              <a:rPr lang="en-US" noProof="0" dirty="0" err="1">
                <a:solidFill>
                  <a:srgbClr val="00CC00"/>
                </a:solidFill>
              </a:rPr>
              <a:t>uuCMD</a:t>
            </a:r>
            <a:r>
              <a:rPr lang="en-US" noProof="0" dirty="0">
                <a:solidFill>
                  <a:srgbClr val="00CC00"/>
                </a:solidFill>
              </a:rPr>
              <a:t> List</a:t>
            </a:r>
            <a:r>
              <a:rPr lang="en-US" noProof="0" dirty="0"/>
              <a:t>:</a:t>
            </a:r>
          </a:p>
          <a:p>
            <a:pPr marL="863999" lvl="1" indent="-252000">
              <a:spcBef>
                <a:spcPts val="400"/>
              </a:spcBef>
              <a:buClr>
                <a:srgbClr val="323232"/>
              </a:buClr>
              <a:defRPr sz="2000"/>
            </a:pPr>
            <a:r>
              <a:rPr lang="en-US" noProof="0" dirty="0"/>
              <a:t>sys/</a:t>
            </a:r>
            <a:r>
              <a:rPr lang="en-US" noProof="0" dirty="0" err="1"/>
              <a:t>initAppWorkspace</a:t>
            </a:r>
            <a:endParaRPr lang="en-US" noProof="0" dirty="0"/>
          </a:p>
          <a:p>
            <a:pPr marL="863999" lvl="1" indent="-252000">
              <a:spcBef>
                <a:spcPts val="400"/>
              </a:spcBef>
              <a:buClr>
                <a:srgbClr val="323232"/>
              </a:buClr>
              <a:defRPr sz="2000"/>
            </a:pPr>
            <a:r>
              <a:rPr lang="en-US" noProof="0" dirty="0"/>
              <a:t>sys/</a:t>
            </a:r>
            <a:r>
              <a:rPr lang="en-US" noProof="0" dirty="0" err="1"/>
              <a:t>setProfile</a:t>
            </a:r>
            <a:endParaRPr lang="en-US" noProof="0" dirty="0"/>
          </a:p>
          <a:p>
            <a:pPr marL="863999" lvl="1" indent="-252000">
              <a:spcBef>
                <a:spcPts val="400"/>
              </a:spcBef>
              <a:buClr>
                <a:srgbClr val="323232"/>
              </a:buClr>
              <a:defRPr sz="2000"/>
            </a:pPr>
            <a:r>
              <a:rPr lang="en-US" noProof="0" dirty="0"/>
              <a:t>sys/</a:t>
            </a:r>
            <a:r>
              <a:rPr lang="en-US" noProof="0" dirty="0" err="1"/>
              <a:t>createPermission</a:t>
            </a:r>
            <a:endParaRPr lang="en-US" noProof="0" dirty="0"/>
          </a:p>
        </p:txBody>
      </p:sp>
      <p:sp>
        <p:nvSpPr>
          <p:cNvPr id="523"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74</a:t>
            </a:fld>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26" name="Nadpis 1"/>
          <p:cNvSpPr txBox="1">
            <a:spLocks noGrp="1"/>
          </p:cNvSpPr>
          <p:nvPr>
            <p:ph type="title"/>
          </p:nvPr>
        </p:nvSpPr>
        <p:spPr>
          <a:xfrm>
            <a:off x="277812" y="288171"/>
            <a:ext cx="9525001" cy="756157"/>
          </a:xfrm>
          <a:prstGeom prst="rect">
            <a:avLst/>
          </a:prstGeom>
        </p:spPr>
        <p:txBody>
          <a:bodyPr/>
          <a:lstStyle/>
          <a:p>
            <a:r>
              <a:rPr lang="en-US" dirty="0"/>
              <a:t>Authorization </a:t>
            </a:r>
            <a:r>
              <a:rPr lang="en-US" noProof="0" dirty="0"/>
              <a:t>- uuAppWorkspace</a:t>
            </a:r>
          </a:p>
        </p:txBody>
      </p:sp>
      <p:sp>
        <p:nvSpPr>
          <p:cNvPr id="527"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75</a:t>
            </a:fld>
            <a:endParaRPr/>
          </a:p>
        </p:txBody>
      </p:sp>
      <p:pic>
        <p:nvPicPr>
          <p:cNvPr id="528" name="Obrázek 5" descr="Obrázek 5"/>
          <p:cNvPicPr>
            <a:picLocks noChangeAspect="1"/>
          </p:cNvPicPr>
          <p:nvPr/>
        </p:nvPicPr>
        <p:blipFill>
          <a:blip r:embed="rId2"/>
          <a:stretch>
            <a:fillRect/>
          </a:stretch>
        </p:blipFill>
        <p:spPr>
          <a:xfrm>
            <a:off x="647824" y="1529661"/>
            <a:ext cx="7560841" cy="4487088"/>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31" name="Nadpis 1"/>
          <p:cNvSpPr txBox="1">
            <a:spLocks noGrp="1"/>
          </p:cNvSpPr>
          <p:nvPr>
            <p:ph type="title"/>
          </p:nvPr>
        </p:nvSpPr>
        <p:spPr>
          <a:xfrm>
            <a:off x="277812" y="288171"/>
            <a:ext cx="9525001" cy="756157"/>
          </a:xfrm>
          <a:prstGeom prst="rect">
            <a:avLst/>
          </a:prstGeom>
        </p:spPr>
        <p:txBody>
          <a:bodyPr>
            <a:noAutofit/>
          </a:bodyPr>
          <a:lstStyle/>
          <a:p>
            <a:r>
              <a:rPr lang="en-US" sz="3400" dirty="0"/>
              <a:t>Exercise </a:t>
            </a:r>
            <a:r>
              <a:rPr lang="en-US" sz="3400" noProof="0" dirty="0"/>
              <a:t>11 - </a:t>
            </a:r>
            <a:r>
              <a:rPr lang="en-US" sz="3400" dirty="0"/>
              <a:t>Authentication &amp; Authorization </a:t>
            </a:r>
            <a:endParaRPr lang="en-US" sz="3400" noProof="0" dirty="0"/>
          </a:p>
        </p:txBody>
      </p:sp>
      <p:sp>
        <p:nvSpPr>
          <p:cNvPr id="532" name="Zástupný symbol pro obsah 2"/>
          <p:cNvSpPr txBox="1">
            <a:spLocks noGrp="1"/>
          </p:cNvSpPr>
          <p:nvPr>
            <p:ph type="body" idx="1"/>
          </p:nvPr>
        </p:nvSpPr>
        <p:spPr>
          <a:xfrm>
            <a:off x="277812" y="900310"/>
            <a:ext cx="9525001" cy="6120682"/>
          </a:xfrm>
          <a:prstGeom prst="rect">
            <a:avLst/>
          </a:prstGeom>
        </p:spPr>
        <p:txBody>
          <a:bodyPr/>
          <a:lstStyle/>
          <a:p>
            <a:r>
              <a:rPr lang="en-US" dirty="0"/>
              <a:t>Modify </a:t>
            </a:r>
            <a:r>
              <a:rPr lang="en-US" dirty="0" err="1"/>
              <a:t>profiles.json</a:t>
            </a:r>
            <a:r>
              <a:rPr lang="en-US" dirty="0"/>
              <a:t> in your application to have </a:t>
            </a:r>
            <a:r>
              <a:rPr lang="en-US" dirty="0" err="1"/>
              <a:t>uuCMD</a:t>
            </a:r>
            <a:r>
              <a:rPr lang="en-US" dirty="0"/>
              <a:t> joke/create with assigned the </a:t>
            </a:r>
            <a:r>
              <a:rPr lang="en-US" b="1" dirty="0"/>
              <a:t>Authorities</a:t>
            </a:r>
            <a:r>
              <a:rPr lang="en-US" dirty="0"/>
              <a:t> profile</a:t>
            </a:r>
            <a:endParaRPr lang="en-US" b="1" noProof="0" dirty="0"/>
          </a:p>
          <a:p>
            <a:pPr marL="863999" lvl="1" indent="-252000">
              <a:spcBef>
                <a:spcPts val="400"/>
              </a:spcBef>
              <a:buClr>
                <a:srgbClr val="323232"/>
              </a:buClr>
              <a:defRPr sz="2000"/>
            </a:pPr>
            <a:r>
              <a:rPr lang="en-US" dirty="0"/>
              <a:t>Try to call the endpoint -&gt; the uuAppWorkspace exception will be thrown</a:t>
            </a:r>
            <a:endParaRPr lang="en-US" noProof="0" dirty="0"/>
          </a:p>
          <a:p>
            <a:pPr marL="863999" lvl="1" indent="-252000">
              <a:spcBef>
                <a:spcPts val="400"/>
              </a:spcBef>
              <a:buClr>
                <a:srgbClr val="323232"/>
              </a:buClr>
              <a:defRPr sz="2000"/>
            </a:pPr>
            <a:endParaRPr lang="en-US" noProof="0" dirty="0"/>
          </a:p>
          <a:p>
            <a:r>
              <a:rPr lang="en-US" dirty="0"/>
              <a:t>Initializing uuAppWorkspace &amp; Configuring the </a:t>
            </a:r>
            <a:r>
              <a:rPr lang="en-US" b="1" dirty="0"/>
              <a:t>Authorities</a:t>
            </a:r>
            <a:r>
              <a:rPr lang="en-US" dirty="0"/>
              <a:t> Profile</a:t>
            </a:r>
            <a:endParaRPr lang="en-US" b="1" noProof="0" dirty="0"/>
          </a:p>
          <a:p>
            <a:pPr marL="863999" lvl="1" indent="-252000">
              <a:spcBef>
                <a:spcPts val="400"/>
              </a:spcBef>
              <a:buClr>
                <a:srgbClr val="323232"/>
              </a:buClr>
              <a:defRPr sz="2000"/>
            </a:pPr>
            <a:r>
              <a:rPr lang="en-US" noProof="0" dirty="0"/>
              <a:t>Follow the instructions </a:t>
            </a:r>
            <a:r>
              <a:rPr lang="en-US" noProof="0" dirty="0">
                <a:solidFill>
                  <a:srgbClr val="00CC00"/>
                </a:solidFill>
              </a:rPr>
              <a:t>Documentation uuAppServer </a:t>
            </a:r>
            <a:r>
              <a:rPr lang="en-US" noProof="0" dirty="0" err="1">
                <a:solidFill>
                  <a:srgbClr val="00CC00"/>
                </a:solidFill>
              </a:rPr>
              <a:t>Node.js</a:t>
            </a:r>
            <a:r>
              <a:rPr lang="en-US" noProof="0" dirty="0">
                <a:solidFill>
                  <a:srgbClr val="00CC00"/>
                </a:solidFill>
              </a:rPr>
              <a:t> | uuApp Project | uuApp Initialization </a:t>
            </a:r>
            <a:r>
              <a:rPr lang="en-US" noProof="0" dirty="0">
                <a:solidFill>
                  <a:srgbClr val="000000"/>
                </a:solidFill>
              </a:rPr>
              <a:t>(steps 3 and 4)</a:t>
            </a:r>
          </a:p>
          <a:p>
            <a:pPr marL="863999" lvl="1" indent="-252000">
              <a:spcBef>
                <a:spcPts val="400"/>
              </a:spcBef>
              <a:buClr>
                <a:srgbClr val="323232"/>
              </a:buClr>
              <a:defRPr sz="2000"/>
            </a:pPr>
            <a:r>
              <a:rPr lang="en-US" noProof="0" dirty="0"/>
              <a:t>student role </a:t>
            </a:r>
            <a:r>
              <a:rPr lang="en-US" noProof="0" dirty="0" err="1"/>
              <a:t>ues:UCL-BT:TGA</a:t>
            </a:r>
            <a:r>
              <a:rPr lang="en-US" noProof="0" dirty="0"/>
              <a:t>/ST~&lt;uuIdentity&gt;</a:t>
            </a:r>
          </a:p>
          <a:p>
            <a:endParaRPr lang="en-US" sz="2000" noProof="0" dirty="0"/>
          </a:p>
          <a:p>
            <a:r>
              <a:rPr lang="en-US" dirty="0"/>
              <a:t>Set Executives profile to the joke/get uuCmd</a:t>
            </a:r>
            <a:endParaRPr lang="en-US" noProof="0" dirty="0"/>
          </a:p>
          <a:p>
            <a:pPr marL="863999" lvl="1" indent="-252000">
              <a:spcBef>
                <a:spcPts val="400"/>
              </a:spcBef>
              <a:buClr>
                <a:srgbClr val="323232"/>
              </a:buClr>
              <a:defRPr sz="2000"/>
            </a:pPr>
            <a:r>
              <a:rPr lang="en-US" dirty="0"/>
              <a:t>Try execute </a:t>
            </a:r>
            <a:r>
              <a:rPr lang="en-US" dirty="0" err="1"/>
              <a:t>cmd</a:t>
            </a:r>
            <a:r>
              <a:rPr lang="en-US" dirty="0"/>
              <a:t> - you won't have rights again.</a:t>
            </a:r>
            <a:endParaRPr lang="en-US" noProof="0" dirty="0"/>
          </a:p>
          <a:p>
            <a:r>
              <a:rPr lang="en-US" dirty="0"/>
              <a:t>Assign rights for the </a:t>
            </a:r>
            <a:r>
              <a:rPr lang="en-US" b="1" dirty="0"/>
              <a:t>Executives</a:t>
            </a:r>
            <a:r>
              <a:rPr lang="en-US" dirty="0"/>
              <a:t> profile, but this time not with sys/</a:t>
            </a:r>
            <a:r>
              <a:rPr lang="en-US" dirty="0" err="1"/>
              <a:t>setProfile</a:t>
            </a:r>
            <a:r>
              <a:rPr lang="en-US" dirty="0"/>
              <a:t>, but with sys/</a:t>
            </a:r>
            <a:r>
              <a:rPr lang="en-US" dirty="0" err="1"/>
              <a:t>createPermission</a:t>
            </a:r>
            <a:r>
              <a:rPr lang="en-US" dirty="0"/>
              <a:t> </a:t>
            </a:r>
            <a:br>
              <a:rPr lang="en-US" dirty="0"/>
            </a:br>
            <a:r>
              <a:rPr lang="en-US" dirty="0"/>
              <a:t>(see uuAppWorkspace uuCmd documentation)</a:t>
            </a:r>
            <a:endParaRPr lang="en-US" noProof="0" dirty="0"/>
          </a:p>
        </p:txBody>
      </p:sp>
      <p:sp>
        <p:nvSpPr>
          <p:cNvPr id="533"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76</a:t>
            </a:fld>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36" name="Nadpis 1"/>
          <p:cNvSpPr txBox="1">
            <a:spLocks noGrp="1"/>
          </p:cNvSpPr>
          <p:nvPr>
            <p:ph type="title"/>
          </p:nvPr>
        </p:nvSpPr>
        <p:spPr>
          <a:xfrm>
            <a:off x="277812" y="288171"/>
            <a:ext cx="9525001" cy="756157"/>
          </a:xfrm>
          <a:prstGeom prst="rect">
            <a:avLst/>
          </a:prstGeom>
        </p:spPr>
        <p:txBody>
          <a:bodyPr>
            <a:noAutofit/>
          </a:bodyPr>
          <a:lstStyle/>
          <a:p>
            <a:r>
              <a:rPr lang="en-US" sz="3300" noProof="0" dirty="0"/>
              <a:t>Exercise 12 – </a:t>
            </a:r>
            <a:r>
              <a:rPr lang="en-US" sz="3300" dirty="0"/>
              <a:t>Authentication &amp; Authorization</a:t>
            </a:r>
            <a:endParaRPr lang="en-US" sz="3300" noProof="0" dirty="0"/>
          </a:p>
        </p:txBody>
      </p:sp>
      <p:sp>
        <p:nvSpPr>
          <p:cNvPr id="537" name="Zástupný symbol pro obsah 2"/>
          <p:cNvSpPr txBox="1">
            <a:spLocks noGrp="1"/>
          </p:cNvSpPr>
          <p:nvPr>
            <p:ph type="body" idx="1"/>
          </p:nvPr>
        </p:nvSpPr>
        <p:spPr>
          <a:xfrm>
            <a:off x="277812" y="1195826"/>
            <a:ext cx="9525001" cy="5825166"/>
          </a:xfrm>
          <a:prstGeom prst="rect">
            <a:avLst/>
          </a:prstGeom>
        </p:spPr>
        <p:txBody>
          <a:bodyPr/>
          <a:lstStyle/>
          <a:p>
            <a:pPr marL="0" indent="72000">
              <a:buSzTx/>
              <a:buFont typeface="Wingdings"/>
              <a:buNone/>
            </a:pPr>
            <a:r>
              <a:rPr lang="en-US" noProof="0" dirty="0"/>
              <a:t>extend </a:t>
            </a:r>
            <a:r>
              <a:rPr lang="en-US" b="1" noProof="0" dirty="0"/>
              <a:t>joke/create</a:t>
            </a:r>
          </a:p>
          <a:p>
            <a:r>
              <a:rPr lang="en-US" dirty="0"/>
              <a:t>The DB will store also the attribute author and uuIdentity, where the name and uuIdentity are of the user who joke created</a:t>
            </a:r>
            <a:endParaRPr lang="en-US" noProof="0" dirty="0"/>
          </a:p>
          <a:p>
            <a:pPr marL="863999" lvl="1" indent="-252000">
              <a:spcBef>
                <a:spcPts val="400"/>
              </a:spcBef>
              <a:buClr>
                <a:srgbClr val="323232"/>
              </a:buClr>
              <a:defRPr sz="2000"/>
            </a:pPr>
            <a:r>
              <a:rPr lang="en-US" noProof="0" dirty="0" err="1"/>
              <a:t>ucEnv.getSession</a:t>
            </a:r>
            <a:r>
              <a:rPr lang="en-US" noProof="0" dirty="0"/>
              <a:t>().</a:t>
            </a:r>
            <a:r>
              <a:rPr lang="en-US" noProof="0" dirty="0" err="1"/>
              <a:t>getIdentity</a:t>
            </a:r>
            <a:r>
              <a:rPr lang="en-US" noProof="0" dirty="0"/>
              <a:t>().</a:t>
            </a:r>
            <a:r>
              <a:rPr lang="en-US" noProof="0" dirty="0" err="1"/>
              <a:t>getName</a:t>
            </a:r>
            <a:r>
              <a:rPr lang="en-US" noProof="0" dirty="0"/>
              <a:t>() / </a:t>
            </a:r>
            <a:r>
              <a:rPr lang="en-US" noProof="0" dirty="0" err="1"/>
              <a:t>getUuIdentity</a:t>
            </a:r>
            <a:r>
              <a:rPr lang="en-US" noProof="0" dirty="0"/>
              <a:t>()</a:t>
            </a:r>
          </a:p>
          <a:p>
            <a:r>
              <a:rPr lang="en-US" dirty="0"/>
              <a:t>Edit the list of profiles for this UC to </a:t>
            </a:r>
            <a:r>
              <a:rPr lang="en-US" b="1" dirty="0"/>
              <a:t>Public</a:t>
            </a:r>
            <a:r>
              <a:rPr lang="en-US" dirty="0"/>
              <a:t> and </a:t>
            </a:r>
            <a:r>
              <a:rPr lang="en-US" b="1" dirty="0"/>
              <a:t>Authorities</a:t>
            </a:r>
            <a:endParaRPr lang="en-US" b="1" noProof="0" dirty="0"/>
          </a:p>
          <a:p>
            <a:r>
              <a:rPr lang="en-US" dirty="0"/>
              <a:t>The </a:t>
            </a:r>
            <a:r>
              <a:rPr lang="en-US" b="1" dirty="0"/>
              <a:t>state</a:t>
            </a:r>
            <a:r>
              <a:rPr lang="en-US" dirty="0"/>
              <a:t> attribute will be stored in the </a:t>
            </a:r>
            <a:r>
              <a:rPr lang="en-US" dirty="0" err="1"/>
              <a:t>db</a:t>
            </a:r>
            <a:endParaRPr lang="en-US" b="1" noProof="0" dirty="0"/>
          </a:p>
          <a:p>
            <a:pPr marL="918900" lvl="1" indent="-342900">
              <a:spcBef>
                <a:spcPts val="400"/>
              </a:spcBef>
              <a:buClr>
                <a:srgbClr val="323232"/>
              </a:buClr>
              <a:defRPr sz="2000"/>
            </a:pPr>
            <a:r>
              <a:rPr lang="en-US" dirty="0"/>
              <a:t>If the command was called by a user who is in the </a:t>
            </a:r>
            <a:r>
              <a:rPr lang="en-US" b="1" dirty="0"/>
              <a:t>Authorities</a:t>
            </a:r>
            <a:r>
              <a:rPr lang="en-US" dirty="0"/>
              <a:t> profile, state will be set to </a:t>
            </a:r>
            <a:r>
              <a:rPr lang="en-US" b="1" dirty="0"/>
              <a:t>active</a:t>
            </a:r>
            <a:r>
              <a:rPr lang="en-US" dirty="0"/>
              <a:t>, otherwise it will be created in a </a:t>
            </a:r>
            <a:r>
              <a:rPr lang="en-US" b="1" dirty="0"/>
              <a:t>pending</a:t>
            </a:r>
            <a:r>
              <a:rPr lang="en-US" dirty="0"/>
              <a:t> state.</a:t>
            </a:r>
            <a:endParaRPr lang="en-US" noProof="0" dirty="0"/>
          </a:p>
          <a:p>
            <a:pPr marL="918900" lvl="1" indent="-342900">
              <a:spcBef>
                <a:spcPts val="400"/>
              </a:spcBef>
              <a:buClr>
                <a:srgbClr val="323232"/>
              </a:buClr>
              <a:defRPr sz="2000"/>
            </a:pPr>
            <a:r>
              <a:rPr lang="en-US" noProof="0" dirty="0" err="1"/>
              <a:t>ucEnv.getAuthorizationResult</a:t>
            </a:r>
            <a:r>
              <a:rPr lang="en-US" noProof="0" dirty="0"/>
              <a:t>().</a:t>
            </a:r>
            <a:r>
              <a:rPr lang="en-US" noProof="0" dirty="0" err="1"/>
              <a:t>getAuthorizedProfiles</a:t>
            </a:r>
            <a:r>
              <a:rPr lang="en-US" noProof="0" dirty="0"/>
              <a:t>()</a:t>
            </a:r>
          </a:p>
          <a:p>
            <a:pPr marL="0" indent="72000">
              <a:buSzTx/>
              <a:buFont typeface="Wingdings"/>
              <a:buNone/>
            </a:pPr>
            <a:endParaRPr lang="en-US" sz="2000" noProof="0" dirty="0"/>
          </a:p>
          <a:p>
            <a:r>
              <a:rPr lang="en-US" noProof="0" dirty="0"/>
              <a:t>BONUS: new command </a:t>
            </a:r>
            <a:r>
              <a:rPr lang="en-US" b="1" noProof="0" dirty="0"/>
              <a:t>joke/</a:t>
            </a:r>
            <a:r>
              <a:rPr lang="en-US" b="1" noProof="0" dirty="0" err="1"/>
              <a:t>setActive</a:t>
            </a:r>
            <a:endParaRPr lang="en-US" b="1" noProof="0" dirty="0"/>
          </a:p>
          <a:p>
            <a:pPr marL="863999" lvl="1" indent="-252000">
              <a:spcBef>
                <a:spcPts val="400"/>
              </a:spcBef>
              <a:buClr>
                <a:srgbClr val="323232"/>
              </a:buClr>
              <a:defRPr sz="2000"/>
            </a:pPr>
            <a:r>
              <a:rPr lang="en-US" noProof="0" dirty="0"/>
              <a:t>Profile: Authorities</a:t>
            </a:r>
          </a:p>
          <a:p>
            <a:pPr marL="863999" lvl="1" indent="-252000">
              <a:spcBef>
                <a:spcPts val="400"/>
              </a:spcBef>
              <a:buClr>
                <a:srgbClr val="323232"/>
              </a:buClr>
              <a:defRPr sz="2000"/>
            </a:pPr>
            <a:r>
              <a:rPr lang="en-US" noProof="0" dirty="0"/>
              <a:t>DtoIn: code</a:t>
            </a:r>
          </a:p>
          <a:p>
            <a:pPr marL="863999" lvl="1" indent="-252000">
              <a:spcBef>
                <a:spcPts val="400"/>
              </a:spcBef>
              <a:buClr>
                <a:srgbClr val="323232"/>
              </a:buClr>
              <a:defRPr sz="2000"/>
            </a:pPr>
            <a:r>
              <a:rPr lang="en-US" dirty="0"/>
              <a:t>Sets joke to active.</a:t>
            </a:r>
            <a:r>
              <a:rPr lang="en-US" b="1" noProof="0" dirty="0"/>
              <a:t> </a:t>
            </a:r>
          </a:p>
        </p:txBody>
      </p:sp>
      <p:sp>
        <p:nvSpPr>
          <p:cNvPr id="538"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77</a:t>
            </a:fld>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41" name="Nadpis 1"/>
          <p:cNvSpPr txBox="1">
            <a:spLocks noGrp="1"/>
          </p:cNvSpPr>
          <p:nvPr>
            <p:ph type="title"/>
          </p:nvPr>
        </p:nvSpPr>
        <p:spPr>
          <a:xfrm>
            <a:off x="277812" y="288171"/>
            <a:ext cx="9525001" cy="756157"/>
          </a:xfrm>
          <a:prstGeom prst="rect">
            <a:avLst/>
          </a:prstGeom>
        </p:spPr>
        <p:txBody>
          <a:bodyPr/>
          <a:lstStyle/>
          <a:p>
            <a:r>
              <a:rPr lang="en-US" dirty="0"/>
              <a:t>Authentication &amp; Authorization Testing</a:t>
            </a:r>
            <a:endParaRPr lang="en-US" noProof="0" dirty="0"/>
          </a:p>
        </p:txBody>
      </p:sp>
      <p:sp>
        <p:nvSpPr>
          <p:cNvPr id="542" name="Zástupný symbol pro obsah 2"/>
          <p:cNvSpPr txBox="1">
            <a:spLocks noGrp="1"/>
          </p:cNvSpPr>
          <p:nvPr>
            <p:ph type="body" idx="1"/>
          </p:nvPr>
        </p:nvSpPr>
        <p:spPr>
          <a:xfrm>
            <a:off x="277812" y="1195826"/>
            <a:ext cx="9525001" cy="5825166"/>
          </a:xfrm>
          <a:prstGeom prst="rect">
            <a:avLst/>
          </a:prstGeom>
        </p:spPr>
        <p:txBody>
          <a:bodyPr/>
          <a:lstStyle/>
          <a:p>
            <a:r>
              <a:rPr lang="en-US" dirty="0"/>
              <a:t>If you assign a non-Public use case profile, the tests will not work.</a:t>
            </a:r>
            <a:endParaRPr lang="en-US" noProof="0" dirty="0"/>
          </a:p>
          <a:p>
            <a:pPr marL="863999" lvl="1" indent="-252000">
              <a:spcBef>
                <a:spcPts val="400"/>
              </a:spcBef>
              <a:buClr>
                <a:srgbClr val="323232"/>
              </a:buClr>
              <a:defRPr sz="2000"/>
            </a:pPr>
            <a:r>
              <a:rPr lang="en-US" dirty="0"/>
              <a:t>This is because the tests also need to initialize the workspace and configure the profiles (just like when you call a use case from an Insomnia).</a:t>
            </a:r>
            <a:endParaRPr lang="en-US" noProof="0" dirty="0"/>
          </a:p>
          <a:p>
            <a:r>
              <a:rPr lang="en-US" dirty="0"/>
              <a:t>There are two ways to test :</a:t>
            </a:r>
            <a:endParaRPr lang="en-US" noProof="0" dirty="0"/>
          </a:p>
          <a:p>
            <a:pPr marL="1033200" lvl="1" indent="-457200">
              <a:spcBef>
                <a:spcPts val="400"/>
              </a:spcBef>
              <a:buClr>
                <a:srgbClr val="323232"/>
              </a:buClr>
              <a:buAutoNum type="arabicPeriod"/>
              <a:defRPr sz="2000"/>
            </a:pPr>
            <a:r>
              <a:rPr lang="en-US" dirty="0"/>
              <a:t>The first, simpler way is to disable authentication and authorization in the tests:</a:t>
            </a:r>
            <a:endParaRPr lang="en-US" noProof="0" dirty="0"/>
          </a:p>
          <a:p>
            <a:pPr marL="1033200" lvl="1" indent="-457200">
              <a:spcBef>
                <a:spcPts val="400"/>
              </a:spcBef>
              <a:buClr>
                <a:srgbClr val="323232"/>
              </a:buClr>
              <a:buAutoNum type="arabicPeriod"/>
              <a:defRPr sz="2000"/>
            </a:pPr>
            <a:endParaRPr lang="en-US" noProof="0" dirty="0"/>
          </a:p>
          <a:p>
            <a:pPr marL="1033200" lvl="1" indent="-457200">
              <a:spcBef>
                <a:spcPts val="400"/>
              </a:spcBef>
              <a:buClr>
                <a:srgbClr val="323232"/>
              </a:buClr>
              <a:buAutoNum type="arabicPeriod" startAt="3"/>
              <a:defRPr sz="2000"/>
            </a:pPr>
            <a:endParaRPr lang="en-US" noProof="0" dirty="0"/>
          </a:p>
          <a:p>
            <a:pPr marL="1033200" lvl="1" indent="-457200">
              <a:spcBef>
                <a:spcPts val="400"/>
              </a:spcBef>
              <a:buClr>
                <a:srgbClr val="323232"/>
              </a:buClr>
              <a:buAutoNum type="arabicPeriod" startAt="4"/>
              <a:defRPr sz="2000"/>
            </a:pPr>
            <a:endParaRPr lang="en-US" noProof="0" dirty="0"/>
          </a:p>
          <a:p>
            <a:pPr marL="1033200" lvl="1" indent="-457200">
              <a:spcBef>
                <a:spcPts val="400"/>
              </a:spcBef>
              <a:buClr>
                <a:srgbClr val="323232"/>
              </a:buClr>
              <a:buAutoNum type="arabicPeriod" startAt="5"/>
              <a:defRPr sz="2000"/>
            </a:pPr>
            <a:endParaRPr lang="en-US" noProof="0" dirty="0"/>
          </a:p>
          <a:p>
            <a:pPr marL="1033200" lvl="1" indent="-457200">
              <a:spcBef>
                <a:spcPts val="400"/>
              </a:spcBef>
              <a:buClr>
                <a:srgbClr val="323232"/>
              </a:buClr>
              <a:buAutoNum type="arabicPeriod" startAt="6"/>
              <a:defRPr sz="2000"/>
            </a:pPr>
            <a:endParaRPr lang="en-US" noProof="0" dirty="0"/>
          </a:p>
          <a:p>
            <a:pPr marL="1033200" lvl="1" indent="-457200">
              <a:spcBef>
                <a:spcPts val="400"/>
              </a:spcBef>
              <a:buClr>
                <a:srgbClr val="323232"/>
              </a:buClr>
              <a:buAutoNum type="arabicPeriod" startAt="2"/>
              <a:defRPr sz="2000"/>
            </a:pPr>
            <a:r>
              <a:rPr lang="en-US" dirty="0"/>
              <a:t>The second option is to use the defined methods to initialize the workspace and configure the test users in the </a:t>
            </a:r>
            <a:r>
              <a:rPr lang="en-US" dirty="0" err="1"/>
              <a:t>test.json</a:t>
            </a:r>
            <a:r>
              <a:rPr lang="en-US" dirty="0"/>
              <a:t> configuration.</a:t>
            </a:r>
            <a:endParaRPr lang="en-US" noProof="0" dirty="0"/>
          </a:p>
          <a:p>
            <a:pPr marL="1329750" lvl="2" indent="-285750">
              <a:spcBef>
                <a:spcPts val="400"/>
              </a:spcBef>
              <a:buClr>
                <a:srgbClr val="878788"/>
              </a:buClr>
              <a:defRPr sz="1800">
                <a:solidFill>
                  <a:srgbClr val="00CC00"/>
                </a:solidFill>
              </a:defRPr>
            </a:pPr>
            <a:r>
              <a:rPr lang="en-US" noProof="0" dirty="0"/>
              <a:t>Documentation </a:t>
            </a:r>
            <a:r>
              <a:rPr lang="en-US" noProof="0" dirty="0" err="1"/>
              <a:t>node.js</a:t>
            </a:r>
            <a:r>
              <a:rPr lang="en-US" noProof="0" dirty="0"/>
              <a:t> | components | testing | reference documentation, </a:t>
            </a:r>
            <a:r>
              <a:rPr lang="en-US" noProof="0" dirty="0">
                <a:solidFill>
                  <a:srgbClr val="4C4C4C"/>
                </a:solidFill>
              </a:rPr>
              <a:t>chapter </a:t>
            </a:r>
            <a:r>
              <a:rPr lang="en-US" b="1" noProof="0" dirty="0">
                <a:solidFill>
                  <a:srgbClr val="4C4C4C"/>
                </a:solidFill>
              </a:rPr>
              <a:t>Integration tests of commands</a:t>
            </a:r>
          </a:p>
        </p:txBody>
      </p:sp>
      <p:sp>
        <p:nvSpPr>
          <p:cNvPr id="543"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78</a:t>
            </a:fld>
            <a:endParaRPr/>
          </a:p>
        </p:txBody>
      </p:sp>
      <p:pic>
        <p:nvPicPr>
          <p:cNvPr id="3" name="Obrázek 2">
            <a:extLst>
              <a:ext uri="{FF2B5EF4-FFF2-40B4-BE49-F238E27FC236}">
                <a16:creationId xmlns:a16="http://schemas.microsoft.com/office/drawing/2014/main" id="{4D4348B4-620D-C64A-BA6C-C4A959036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553" y="3035432"/>
            <a:ext cx="6017623" cy="2148198"/>
          </a:xfrm>
          <a:prstGeom prst="rect">
            <a:avLst/>
          </a:prstGeom>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47" name="Nadpis 1"/>
          <p:cNvSpPr txBox="1">
            <a:spLocks noGrp="1"/>
          </p:cNvSpPr>
          <p:nvPr>
            <p:ph type="title"/>
          </p:nvPr>
        </p:nvSpPr>
        <p:spPr>
          <a:xfrm>
            <a:off x="277812" y="288171"/>
            <a:ext cx="9525001" cy="756157"/>
          </a:xfrm>
          <a:prstGeom prst="rect">
            <a:avLst/>
          </a:prstGeom>
        </p:spPr>
        <p:txBody>
          <a:bodyPr/>
          <a:lstStyle/>
          <a:p>
            <a:r>
              <a:rPr lang="en-US" dirty="0"/>
              <a:t>Persistence - binary data</a:t>
            </a:r>
            <a:endParaRPr lang="en-US" noProof="0" dirty="0"/>
          </a:p>
        </p:txBody>
      </p:sp>
      <p:sp>
        <p:nvSpPr>
          <p:cNvPr id="548" name="Zástupný symbol pro obsah 2"/>
          <p:cNvSpPr txBox="1">
            <a:spLocks noGrp="1"/>
          </p:cNvSpPr>
          <p:nvPr>
            <p:ph type="body" idx="1"/>
          </p:nvPr>
        </p:nvSpPr>
        <p:spPr>
          <a:xfrm>
            <a:off x="277812" y="1195826"/>
            <a:ext cx="9525001" cy="5825166"/>
          </a:xfrm>
          <a:prstGeom prst="rect">
            <a:avLst/>
          </a:prstGeom>
        </p:spPr>
        <p:txBody>
          <a:bodyPr/>
          <a:lstStyle/>
          <a:p>
            <a:r>
              <a:rPr lang="en-US" dirty="0"/>
              <a:t>Library uuAppBinaryStore</a:t>
            </a:r>
            <a:endParaRPr lang="en-US" noProof="0" dirty="0"/>
          </a:p>
          <a:p>
            <a:r>
              <a:rPr lang="en-US" dirty="0"/>
              <a:t>Data is managed in the form of specific elementary records</a:t>
            </a:r>
          </a:p>
          <a:p>
            <a:pPr lvl="1"/>
            <a:r>
              <a:rPr lang="en-US" b="1" noProof="0" dirty="0"/>
              <a:t>uuBinary</a:t>
            </a:r>
          </a:p>
          <a:p>
            <a:r>
              <a:rPr lang="en-US" dirty="0"/>
              <a:t>Each uuBinary is managed within its respective schema, which is described (as in the case of uuAppObjectStore):</a:t>
            </a:r>
            <a:endParaRPr lang="en-US" noProof="0" dirty="0"/>
          </a:p>
          <a:p>
            <a:pPr marL="863999" lvl="1" indent="-252000">
              <a:spcBef>
                <a:spcPts val="400"/>
              </a:spcBef>
              <a:buClr>
                <a:srgbClr val="323232"/>
              </a:buClr>
              <a:defRPr sz="2000"/>
            </a:pPr>
            <a:r>
              <a:rPr lang="en-US" dirty="0"/>
              <a:t>Structure</a:t>
            </a:r>
            <a:endParaRPr lang="en-US" noProof="0" dirty="0"/>
          </a:p>
          <a:p>
            <a:pPr marL="863999" lvl="1" indent="-252000">
              <a:spcBef>
                <a:spcPts val="400"/>
              </a:spcBef>
              <a:buClr>
                <a:srgbClr val="323232"/>
              </a:buClr>
              <a:defRPr sz="2000"/>
            </a:pPr>
            <a:r>
              <a:rPr lang="en-US" noProof="0" dirty="0"/>
              <a:t>Limits</a:t>
            </a:r>
          </a:p>
          <a:p>
            <a:pPr marL="863999" lvl="1" indent="-252000">
              <a:spcBef>
                <a:spcPts val="400"/>
              </a:spcBef>
              <a:buClr>
                <a:srgbClr val="323232"/>
              </a:buClr>
              <a:defRPr sz="2000"/>
            </a:pPr>
            <a:r>
              <a:rPr lang="en-US" dirty="0"/>
              <a:t>Indexes</a:t>
            </a:r>
            <a:endParaRPr lang="en-US" noProof="0" dirty="0"/>
          </a:p>
          <a:p>
            <a:pPr marL="863999" lvl="1" indent="-252000">
              <a:spcBef>
                <a:spcPts val="400"/>
              </a:spcBef>
              <a:buClr>
                <a:srgbClr val="323232"/>
              </a:buClr>
              <a:defRPr sz="2000"/>
            </a:pPr>
            <a:r>
              <a:rPr lang="en-US" noProof="0" dirty="0"/>
              <a:t>DAO methods</a:t>
            </a:r>
          </a:p>
          <a:p>
            <a:r>
              <a:rPr lang="en-US" dirty="0"/>
              <a:t>The data storage as a whole is then described: </a:t>
            </a:r>
            <a:endParaRPr lang="en-US" noProof="0" dirty="0"/>
          </a:p>
          <a:p>
            <a:pPr marL="863999" lvl="1" indent="-252000">
              <a:spcBef>
                <a:spcPts val="400"/>
              </a:spcBef>
              <a:buClr>
                <a:srgbClr val="323232"/>
              </a:buClr>
              <a:defRPr sz="2000"/>
            </a:pPr>
            <a:r>
              <a:rPr lang="en-US" dirty="0"/>
              <a:t>schema diagrams </a:t>
            </a:r>
            <a:br>
              <a:rPr lang="en-US" dirty="0"/>
            </a:br>
            <a:r>
              <a:rPr lang="en-US" dirty="0"/>
              <a:t>(determine connections between objects as schema elements) </a:t>
            </a:r>
            <a:endParaRPr lang="en-US" noProof="0" dirty="0"/>
          </a:p>
          <a:p>
            <a:pPr marL="863999" lvl="1" indent="-252000">
              <a:spcBef>
                <a:spcPts val="400"/>
              </a:spcBef>
              <a:buClr>
                <a:srgbClr val="323232"/>
              </a:buClr>
              <a:defRPr sz="2000"/>
            </a:pPr>
            <a:r>
              <a:rPr lang="en-US" dirty="0"/>
              <a:t>definitions of individual schemes </a:t>
            </a:r>
            <a:endParaRPr lang="en-US" noProof="0" dirty="0"/>
          </a:p>
          <a:p>
            <a:pPr marL="863999" lvl="1" indent="-252000">
              <a:spcBef>
                <a:spcPts val="400"/>
              </a:spcBef>
              <a:buClr>
                <a:srgbClr val="323232"/>
              </a:buClr>
              <a:defRPr sz="2000"/>
            </a:pPr>
            <a:endParaRPr lang="en-US" noProof="0" dirty="0"/>
          </a:p>
          <a:p>
            <a:r>
              <a:rPr lang="en-US" dirty="0"/>
              <a:t>predefined </a:t>
            </a:r>
            <a:r>
              <a:rPr lang="en-US" dirty="0" err="1"/>
              <a:t>uuCMDs</a:t>
            </a:r>
            <a:r>
              <a:rPr lang="en-US" dirty="0"/>
              <a:t> vs custom DAO implementation</a:t>
            </a:r>
            <a:endParaRPr lang="en-US" noProof="0" dirty="0"/>
          </a:p>
        </p:txBody>
      </p:sp>
      <p:sp>
        <p:nvSpPr>
          <p:cNvPr id="549"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79</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Sync and </a:t>
            </a:r>
            <a:r>
              <a:rPr lang="en-US" dirty="0" err="1"/>
              <a:t>Async</a:t>
            </a:r>
            <a:r>
              <a:rPr lang="en-US" dirty="0"/>
              <a:t> Use cases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13" y="1044328"/>
            <a:ext cx="8241323" cy="6009137"/>
          </a:xfrm>
          <a:prstGeom prst="rect">
            <a:avLst/>
          </a:prstGeom>
        </p:spPr>
      </p:pic>
    </p:spTree>
    <p:extLst>
      <p:ext uri="{BB962C8B-B14F-4D97-AF65-F5344CB8AC3E}">
        <p14:creationId xmlns:p14="http://schemas.microsoft.com/office/powerpoint/2010/main" val="3344302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52" name="Nadpis 1"/>
          <p:cNvSpPr txBox="1">
            <a:spLocks noGrp="1"/>
          </p:cNvSpPr>
          <p:nvPr>
            <p:ph type="title"/>
          </p:nvPr>
        </p:nvSpPr>
        <p:spPr>
          <a:xfrm>
            <a:off x="277812" y="288171"/>
            <a:ext cx="9525001" cy="756157"/>
          </a:xfrm>
          <a:prstGeom prst="rect">
            <a:avLst/>
          </a:prstGeom>
        </p:spPr>
        <p:txBody>
          <a:bodyPr/>
          <a:lstStyle/>
          <a:p>
            <a:r>
              <a:rPr lang="en-US" noProof="0" dirty="0"/>
              <a:t>uuAppBinaryStore - scheme</a:t>
            </a:r>
          </a:p>
        </p:txBody>
      </p:sp>
      <p:sp>
        <p:nvSpPr>
          <p:cNvPr id="553" name="Zástupný symbol pro obsah 2"/>
          <p:cNvSpPr txBox="1">
            <a:spLocks noGrp="1"/>
          </p:cNvSpPr>
          <p:nvPr>
            <p:ph type="body" sz="half" idx="1"/>
          </p:nvPr>
        </p:nvSpPr>
        <p:spPr>
          <a:xfrm>
            <a:off x="277812" y="4566094"/>
            <a:ext cx="9525001" cy="2232249"/>
          </a:xfrm>
          <a:prstGeom prst="rect">
            <a:avLst/>
          </a:prstGeom>
        </p:spPr>
        <p:txBody>
          <a:bodyPr>
            <a:normAutofit lnSpcReduction="10000"/>
          </a:bodyPr>
          <a:lstStyle/>
          <a:p>
            <a:r>
              <a:rPr lang="en-US" dirty="0"/>
              <a:t>uuAppBinaryStore is used to store unstructured data only, so uuBinary must not contain any additional parameters.</a:t>
            </a:r>
            <a:endParaRPr lang="en-US" noProof="0" dirty="0"/>
          </a:p>
          <a:p>
            <a:pPr marL="863999" lvl="1" indent="-252000">
              <a:spcBef>
                <a:spcPts val="400"/>
              </a:spcBef>
              <a:buClr>
                <a:srgbClr val="323232"/>
              </a:buClr>
              <a:defRPr sz="2000"/>
            </a:pPr>
            <a:r>
              <a:rPr lang="en-US" dirty="0"/>
              <a:t>If necessary, additional attributes are stored in uuAppObjectStore, together with a reference to the associated uuBinary</a:t>
            </a:r>
            <a:endParaRPr lang="en-US" noProof="0" dirty="0"/>
          </a:p>
          <a:p>
            <a:r>
              <a:rPr lang="en-US" noProof="0" dirty="0"/>
              <a:t>Limits</a:t>
            </a:r>
          </a:p>
          <a:p>
            <a:pPr marL="863999" lvl="1" indent="-252000">
              <a:spcBef>
                <a:spcPts val="400"/>
              </a:spcBef>
              <a:buClr>
                <a:srgbClr val="323232"/>
              </a:buClr>
              <a:defRPr sz="2000"/>
            </a:pPr>
            <a:r>
              <a:rPr lang="en-US" noProof="0" dirty="0"/>
              <a:t>MaxNoi, maxSoi, </a:t>
            </a:r>
            <a:r>
              <a:rPr lang="en-US" b="1" noProof="0" dirty="0"/>
              <a:t>maxSob</a:t>
            </a:r>
          </a:p>
          <a:p>
            <a:pPr marL="863999" lvl="1" indent="-252000">
              <a:spcBef>
                <a:spcPts val="400"/>
              </a:spcBef>
              <a:buClr>
                <a:srgbClr val="323232"/>
              </a:buClr>
              <a:defRPr sz="2000"/>
            </a:pPr>
            <a:endParaRPr lang="en-US" b="1" noProof="0" dirty="0"/>
          </a:p>
        </p:txBody>
      </p:sp>
      <p:sp>
        <p:nvSpPr>
          <p:cNvPr id="554"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80</a:t>
            </a:fld>
            <a:endParaRPr/>
          </a:p>
        </p:txBody>
      </p:sp>
      <p:sp>
        <p:nvSpPr>
          <p:cNvPr id="8" name="Zástupný symbol pro obsah 2"/>
          <p:cNvSpPr txBox="1">
            <a:spLocks/>
          </p:cNvSpPr>
          <p:nvPr/>
        </p:nvSpPr>
        <p:spPr>
          <a:xfrm>
            <a:off x="277812" y="1057720"/>
            <a:ext cx="9914474" cy="1046752"/>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ormAutofit/>
          </a:bodyPr>
          <a:lstStyle>
            <a:lvl1pPr marL="359999" marR="0" indent="-288000" algn="l" defTabSz="1007943" rtl="0" latinLnBrk="0">
              <a:lnSpc>
                <a:spcPct val="100000"/>
              </a:lnSpc>
              <a:spcBef>
                <a:spcPts val="500"/>
              </a:spcBef>
              <a:spcAft>
                <a:spcPts val="0"/>
              </a:spcAft>
              <a:buClr>
                <a:srgbClr val="F6BC04"/>
              </a:buClr>
              <a:buSzPct val="70000"/>
              <a:buFontTx/>
              <a:buChar char="■"/>
              <a:tabLst/>
              <a:defRPr sz="2400" b="0" i="0" u="none" strike="noStrike" cap="none" spc="0" baseline="0">
                <a:solidFill>
                  <a:srgbClr val="4C4C4C"/>
                </a:solidFill>
                <a:uFillTx/>
                <a:latin typeface="+mn-lt"/>
                <a:ea typeface="+mn-ea"/>
                <a:cs typeface="+mn-cs"/>
                <a:sym typeface="Arial"/>
              </a:defRPr>
            </a:lvl1pPr>
            <a:lvl2pPr marL="914400" marR="0" indent="-302400" algn="l" defTabSz="1007943" rtl="0" latinLnBrk="0">
              <a:lnSpc>
                <a:spcPct val="100000"/>
              </a:lnSpc>
              <a:spcBef>
                <a:spcPts val="500"/>
              </a:spcBef>
              <a:spcAft>
                <a:spcPts val="0"/>
              </a:spcAft>
              <a:buClr>
                <a:srgbClr val="F6BC04"/>
              </a:buClr>
              <a:buSzPct val="65000"/>
              <a:buFontTx/>
              <a:buChar char="■"/>
              <a:tabLst/>
              <a:defRPr sz="2400" b="0" i="0" u="none" strike="noStrike" cap="none" spc="0" baseline="0">
                <a:solidFill>
                  <a:srgbClr val="4C4C4C"/>
                </a:solidFill>
                <a:uFillTx/>
                <a:latin typeface="+mn-lt"/>
                <a:ea typeface="+mn-ea"/>
                <a:cs typeface="+mn-cs"/>
                <a:sym typeface="Arial"/>
              </a:defRPr>
            </a:lvl2pPr>
            <a:lvl3pPr marL="1403999" marR="0" indent="-287999" algn="l" defTabSz="1007943" rtl="0" latinLnBrk="0">
              <a:lnSpc>
                <a:spcPct val="100000"/>
              </a:lnSpc>
              <a:spcBef>
                <a:spcPts val="500"/>
              </a:spcBef>
              <a:spcAft>
                <a:spcPts val="0"/>
              </a:spcAft>
              <a:buClr>
                <a:srgbClr val="F6BC04"/>
              </a:buClr>
              <a:buSzPct val="100000"/>
              <a:buFontTx/>
              <a:buChar char="▪"/>
              <a:tabLst/>
              <a:defRPr sz="2400" b="0" i="0" u="none" strike="noStrike" cap="none" spc="0" baseline="0">
                <a:solidFill>
                  <a:srgbClr val="4C4C4C"/>
                </a:solidFill>
                <a:uFillTx/>
                <a:latin typeface="+mn-lt"/>
                <a:ea typeface="+mn-ea"/>
                <a:cs typeface="+mn-cs"/>
                <a:sym typeface="Arial"/>
              </a:defRPr>
            </a:lvl3pPr>
            <a:lvl4pPr marL="1800000" marR="0" indent="-216000" algn="l" defTabSz="1007943" rtl="0" latinLnBrk="0">
              <a:lnSpc>
                <a:spcPct val="100000"/>
              </a:lnSpc>
              <a:spcBef>
                <a:spcPts val="500"/>
              </a:spcBef>
              <a:spcAft>
                <a:spcPts val="0"/>
              </a:spcAft>
              <a:buClr>
                <a:srgbClr val="F6BC04"/>
              </a:buClr>
              <a:buSzPct val="90000"/>
              <a:buFontTx/>
              <a:buChar char="▪"/>
              <a:tabLst/>
              <a:defRPr sz="2400" b="0" i="0" u="none" strike="noStrike" cap="none" spc="0" baseline="0">
                <a:solidFill>
                  <a:srgbClr val="4C4C4C"/>
                </a:solidFill>
                <a:uFillTx/>
                <a:latin typeface="+mn-lt"/>
                <a:ea typeface="+mn-ea"/>
                <a:cs typeface="+mn-cs"/>
                <a:sym typeface="Arial"/>
              </a:defRPr>
            </a:lvl4pPr>
            <a:lvl5pPr marL="2262857" marR="0" indent="-246857" algn="l" defTabSz="1007943" rtl="0" latinLnBrk="0">
              <a:lnSpc>
                <a:spcPct val="100000"/>
              </a:lnSpc>
              <a:spcBef>
                <a:spcPts val="500"/>
              </a:spcBef>
              <a:spcAft>
                <a:spcPts val="0"/>
              </a:spcAft>
              <a:buClr>
                <a:srgbClr val="F6BC04"/>
              </a:buClr>
              <a:buSzPct val="90000"/>
              <a:buFontTx/>
              <a:buChar char="▪"/>
              <a:tabLst/>
              <a:defRPr sz="2400" b="0" i="0" u="none" strike="noStrike" cap="none" spc="0" baseline="0">
                <a:solidFill>
                  <a:srgbClr val="4C4C4C"/>
                </a:solidFill>
                <a:uFillTx/>
                <a:latin typeface="+mn-lt"/>
                <a:ea typeface="+mn-ea"/>
                <a:cs typeface="+mn-cs"/>
                <a:sym typeface="Arial"/>
              </a:defRPr>
            </a:lvl5pPr>
            <a:lvl6pPr marL="2920744" marR="0" indent="-400886"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6pPr>
            <a:lvl7pPr marL="3424716" marR="0" indent="-400886"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7pPr>
            <a:lvl8pPr marL="3928688" marR="0" indent="-400887"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8pPr>
            <a:lvl9pPr marL="4432658" marR="0" indent="-400887" algn="l" defTabSz="1007943" rtl="0" latinLnBrk="0">
              <a:lnSpc>
                <a:spcPct val="100000"/>
              </a:lnSpc>
              <a:spcBef>
                <a:spcPts val="800"/>
              </a:spcBef>
              <a:spcAft>
                <a:spcPts val="0"/>
              </a:spcAft>
              <a:buClrTx/>
              <a:buSzPct val="100000"/>
              <a:buFont typeface="Arial"/>
              <a:buChar char="•"/>
              <a:tabLst/>
              <a:defRPr sz="3500" b="0" i="0" u="none" strike="noStrike" cap="none" spc="0" baseline="0">
                <a:solidFill>
                  <a:srgbClr val="000000"/>
                </a:solidFill>
                <a:uFillTx/>
                <a:latin typeface="Calibri"/>
                <a:ea typeface="Calibri"/>
                <a:cs typeface="Calibri"/>
                <a:sym typeface="Calibri"/>
              </a:defRPr>
            </a:lvl9pPr>
          </a:lstStyle>
          <a:p>
            <a:pPr hangingPunct="1"/>
            <a:r>
              <a:rPr lang="en-US" dirty="0"/>
              <a:t>Required structure of every schema in uuAppObjectStore (</a:t>
            </a:r>
            <a:r>
              <a:rPr lang="en-US"/>
              <a:t>uuObject)</a:t>
            </a:r>
            <a:endParaRPr lang="en-US" dirty="0"/>
          </a:p>
        </p:txBody>
      </p:sp>
      <p:pic>
        <p:nvPicPr>
          <p:cNvPr id="3" name="Obrázek 2">
            <a:extLst>
              <a:ext uri="{FF2B5EF4-FFF2-40B4-BE49-F238E27FC236}">
                <a16:creationId xmlns:a16="http://schemas.microsoft.com/office/drawing/2014/main" id="{8C06AB06-7AEC-0C4F-A874-A0A132BCF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32" y="1452946"/>
            <a:ext cx="6392092" cy="3130566"/>
          </a:xfrm>
          <a:prstGeom prst="rect">
            <a:avLst/>
          </a:prstGeom>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58" name="Nadpis 1"/>
          <p:cNvSpPr txBox="1">
            <a:spLocks noGrp="1"/>
          </p:cNvSpPr>
          <p:nvPr>
            <p:ph type="title"/>
          </p:nvPr>
        </p:nvSpPr>
        <p:spPr>
          <a:xfrm>
            <a:off x="277812" y="288171"/>
            <a:ext cx="9525001" cy="756157"/>
          </a:xfrm>
          <a:prstGeom prst="rect">
            <a:avLst/>
          </a:prstGeom>
        </p:spPr>
        <p:txBody>
          <a:bodyPr/>
          <a:lstStyle>
            <a:lvl1pPr>
              <a:defRPr sz="3200"/>
            </a:lvl1pPr>
          </a:lstStyle>
          <a:p>
            <a:r>
              <a:rPr lang="en-US" noProof="0" dirty="0"/>
              <a:t>uuAppBinaryStore – </a:t>
            </a:r>
            <a:r>
              <a:rPr lang="en-US" dirty="0"/>
              <a:t>predefined </a:t>
            </a:r>
            <a:r>
              <a:rPr lang="en-US" noProof="0" dirty="0" err="1"/>
              <a:t>uuCMDs</a:t>
            </a:r>
            <a:endParaRPr lang="en-US" noProof="0" dirty="0"/>
          </a:p>
        </p:txBody>
      </p:sp>
      <p:sp>
        <p:nvSpPr>
          <p:cNvPr id="559" name="Zástupný symbol pro obsah 2"/>
          <p:cNvSpPr txBox="1">
            <a:spLocks noGrp="1"/>
          </p:cNvSpPr>
          <p:nvPr>
            <p:ph type="body" idx="1"/>
          </p:nvPr>
        </p:nvSpPr>
        <p:spPr>
          <a:xfrm>
            <a:off x="277812" y="1195826"/>
            <a:ext cx="9525001" cy="5825166"/>
          </a:xfrm>
          <a:prstGeom prst="rect">
            <a:avLst/>
          </a:prstGeom>
        </p:spPr>
        <p:txBody>
          <a:bodyPr/>
          <a:lstStyle/>
          <a:p>
            <a:r>
              <a:rPr lang="en-US" dirty="0"/>
              <a:t>Working with binary data is ensured by simple configuration dependency </a:t>
            </a:r>
            <a:r>
              <a:rPr lang="en-US" noProof="0" dirty="0"/>
              <a:t>– </a:t>
            </a:r>
            <a:r>
              <a:rPr lang="en-US" i="1" noProof="0" dirty="0"/>
              <a:t>&lt;uuSubApp&gt;-server/</a:t>
            </a:r>
            <a:r>
              <a:rPr lang="en-US" i="1" noProof="0" dirty="0" err="1"/>
              <a:t>package.json</a:t>
            </a:r>
            <a:endParaRPr lang="en-US" i="1" noProof="0" dirty="0"/>
          </a:p>
          <a:p>
            <a:pPr>
              <a:defRPr i="1"/>
            </a:pPr>
            <a:endParaRPr lang="en-US" i="1" noProof="0" dirty="0"/>
          </a:p>
          <a:p>
            <a:pPr>
              <a:defRPr i="1"/>
            </a:pPr>
            <a:endParaRPr lang="en-US" i="1" noProof="0" dirty="0"/>
          </a:p>
          <a:p>
            <a:pPr>
              <a:defRPr i="1"/>
            </a:pPr>
            <a:endParaRPr lang="en-US" i="1" noProof="0" dirty="0"/>
          </a:p>
          <a:p>
            <a:pPr>
              <a:defRPr i="1"/>
            </a:pPr>
            <a:endParaRPr lang="en-US" i="1" noProof="0" dirty="0"/>
          </a:p>
          <a:p>
            <a:pPr>
              <a:defRPr i="1"/>
            </a:pPr>
            <a:r>
              <a:rPr lang="en-US" dirty="0"/>
              <a:t>Configure MongoDB connection </a:t>
            </a:r>
            <a:endParaRPr lang="en-US" noProof="0" dirty="0"/>
          </a:p>
          <a:p>
            <a:pPr marL="863999" lvl="1" indent="-252000">
              <a:spcBef>
                <a:spcPts val="400"/>
              </a:spcBef>
              <a:buClr>
                <a:srgbClr val="323232"/>
              </a:buClr>
              <a:defRPr sz="2000" i="1"/>
            </a:pPr>
            <a:r>
              <a:rPr lang="en-US" noProof="0" dirty="0"/>
              <a:t>&lt;uuSubApp&gt;-server/</a:t>
            </a:r>
            <a:r>
              <a:rPr lang="en-US" noProof="0" dirty="0" err="1"/>
              <a:t>env</a:t>
            </a:r>
            <a:r>
              <a:rPr lang="en-US" noProof="0" dirty="0"/>
              <a:t>/</a:t>
            </a:r>
            <a:r>
              <a:rPr lang="en-US" noProof="0" dirty="0" err="1"/>
              <a:t>development.json</a:t>
            </a:r>
            <a:r>
              <a:rPr lang="en-US" noProof="0" dirty="0"/>
              <a:t> for local development</a:t>
            </a:r>
          </a:p>
        </p:txBody>
      </p:sp>
      <p:sp>
        <p:nvSpPr>
          <p:cNvPr id="560"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81</a:t>
            </a:fld>
            <a:endParaRPr/>
          </a:p>
        </p:txBody>
      </p:sp>
      <p:pic>
        <p:nvPicPr>
          <p:cNvPr id="3" name="Obrázek 2">
            <a:extLst>
              <a:ext uri="{FF2B5EF4-FFF2-40B4-BE49-F238E27FC236}">
                <a16:creationId xmlns:a16="http://schemas.microsoft.com/office/drawing/2014/main" id="{18663ACB-4B77-9A42-B104-57D07CD50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74" y="2044764"/>
            <a:ext cx="6204494" cy="1626489"/>
          </a:xfrm>
          <a:prstGeom prst="rect">
            <a:avLst/>
          </a:prstGeom>
        </p:spPr>
      </p:pic>
      <p:pic>
        <p:nvPicPr>
          <p:cNvPr id="7" name="Obrázek 6">
            <a:extLst>
              <a:ext uri="{FF2B5EF4-FFF2-40B4-BE49-F238E27FC236}">
                <a16:creationId xmlns:a16="http://schemas.microsoft.com/office/drawing/2014/main" id="{1BCCF4B8-98EB-C741-9737-A5BA78E05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75" y="4759418"/>
            <a:ext cx="6204494" cy="1663422"/>
          </a:xfrm>
          <a:prstGeom prst="rect">
            <a:avLst/>
          </a:prstGeom>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65" name="Nadpis 1"/>
          <p:cNvSpPr txBox="1">
            <a:spLocks noGrp="1"/>
          </p:cNvSpPr>
          <p:nvPr>
            <p:ph type="title"/>
          </p:nvPr>
        </p:nvSpPr>
        <p:spPr>
          <a:xfrm>
            <a:off x="277812" y="288171"/>
            <a:ext cx="9525001" cy="756157"/>
          </a:xfrm>
          <a:prstGeom prst="rect">
            <a:avLst/>
          </a:prstGeom>
        </p:spPr>
        <p:txBody>
          <a:bodyPr/>
          <a:lstStyle>
            <a:lvl1pPr>
              <a:defRPr sz="3200"/>
            </a:lvl1pPr>
          </a:lstStyle>
          <a:p>
            <a:r>
              <a:rPr lang="en-US" noProof="0" dirty="0"/>
              <a:t>uuAppBinaryStore – </a:t>
            </a:r>
            <a:r>
              <a:rPr lang="en-US" dirty="0"/>
              <a:t>predefined </a:t>
            </a:r>
            <a:r>
              <a:rPr lang="en-US" noProof="0" dirty="0" err="1"/>
              <a:t>uuCMDs</a:t>
            </a:r>
            <a:endParaRPr lang="en-US" noProof="0" dirty="0"/>
          </a:p>
        </p:txBody>
      </p:sp>
      <p:sp>
        <p:nvSpPr>
          <p:cNvPr id="566" name="Zástupný symbol pro obsah 2"/>
          <p:cNvSpPr txBox="1">
            <a:spLocks noGrp="1"/>
          </p:cNvSpPr>
          <p:nvPr>
            <p:ph type="body" idx="1"/>
          </p:nvPr>
        </p:nvSpPr>
        <p:spPr>
          <a:xfrm>
            <a:off x="277812" y="1195826"/>
            <a:ext cx="9525001" cy="5825166"/>
          </a:xfrm>
          <a:prstGeom prst="rect">
            <a:avLst/>
          </a:prstGeom>
        </p:spPr>
        <p:txBody>
          <a:bodyPr>
            <a:normAutofit lnSpcReduction="10000"/>
          </a:bodyPr>
          <a:lstStyle/>
          <a:p>
            <a:pPr marL="352800" indent="-282240" defTabSz="987784">
              <a:defRPr sz="2352" i="1"/>
            </a:pPr>
            <a:r>
              <a:rPr lang="en-US" noProof="0" dirty="0"/>
              <a:t>Profiles – </a:t>
            </a:r>
            <a:r>
              <a:rPr lang="en-US" noProof="0" dirty="0" err="1"/>
              <a:t>profiles.json</a:t>
            </a:r>
            <a:endParaRPr lang="en-US" noProof="0" dirty="0"/>
          </a:p>
          <a:p>
            <a:pPr marL="352800" indent="-282240" defTabSz="987784">
              <a:defRPr sz="2352" i="1"/>
            </a:pPr>
            <a:endParaRPr lang="en-US" noProof="0" dirty="0"/>
          </a:p>
          <a:p>
            <a:pPr marL="352800" indent="-282240" defTabSz="987784">
              <a:defRPr sz="2352" i="1"/>
            </a:pPr>
            <a:endParaRPr lang="en-US" noProof="0" dirty="0"/>
          </a:p>
          <a:p>
            <a:pPr marL="352800" indent="-282240" defTabSz="987784">
              <a:defRPr sz="2352" i="1"/>
            </a:pPr>
            <a:endParaRPr lang="en-US" noProof="0" dirty="0"/>
          </a:p>
          <a:p>
            <a:pPr marL="352800" indent="-282240" defTabSz="987784">
              <a:defRPr sz="2352" i="1"/>
            </a:pPr>
            <a:endParaRPr lang="en-US" noProof="0" dirty="0"/>
          </a:p>
          <a:p>
            <a:pPr marL="352800" indent="-282240" defTabSz="987784">
              <a:defRPr sz="2352" i="1"/>
            </a:pPr>
            <a:endParaRPr lang="en-US" noProof="0" dirty="0"/>
          </a:p>
          <a:p>
            <a:pPr marL="352800" indent="-282240" defTabSz="987784">
              <a:defRPr sz="2352" i="1"/>
            </a:pPr>
            <a:endParaRPr lang="en-US" noProof="0" dirty="0"/>
          </a:p>
          <a:p>
            <a:pPr marL="352800" indent="-282240" defTabSz="987784">
              <a:defRPr sz="2352" i="1"/>
            </a:pPr>
            <a:endParaRPr lang="en-US" noProof="0" dirty="0"/>
          </a:p>
          <a:p>
            <a:pPr marL="352800" indent="-282240" defTabSz="987784">
              <a:defRPr sz="2352" i="1"/>
            </a:pPr>
            <a:endParaRPr lang="en-US" noProof="0" dirty="0"/>
          </a:p>
          <a:p>
            <a:pPr marL="352800" indent="-282240" defTabSz="987784">
              <a:defRPr sz="2352" i="1"/>
            </a:pPr>
            <a:endParaRPr lang="en-US" noProof="0" dirty="0"/>
          </a:p>
          <a:p>
            <a:pPr marL="352800" indent="-282240" defTabSz="987784">
              <a:defRPr sz="2352" i="1"/>
            </a:pPr>
            <a:endParaRPr lang="en-US" noProof="0" dirty="0"/>
          </a:p>
          <a:p>
            <a:pPr marL="352800" indent="-282240" defTabSz="987784">
              <a:defRPr sz="2352" i="1"/>
            </a:pPr>
            <a:endParaRPr lang="en-US" noProof="0" dirty="0"/>
          </a:p>
          <a:p>
            <a:pPr marL="352800" indent="-282240" defTabSz="987784">
              <a:defRPr sz="2352"/>
            </a:pPr>
            <a:r>
              <a:rPr lang="en-US" dirty="0"/>
              <a:t>The </a:t>
            </a:r>
            <a:r>
              <a:rPr lang="en-US" dirty="0" err="1"/>
              <a:t>uuCMDs</a:t>
            </a:r>
            <a:r>
              <a:rPr lang="en-US" dirty="0"/>
              <a:t> are described in the general </a:t>
            </a:r>
            <a:br>
              <a:rPr lang="en-US" dirty="0"/>
            </a:br>
            <a:r>
              <a:rPr lang="en-US" noProof="0" dirty="0">
                <a:solidFill>
                  <a:srgbClr val="00CC00"/>
                </a:solidFill>
              </a:rPr>
              <a:t>documentation of uuAppServer-</a:t>
            </a:r>
            <a:r>
              <a:rPr lang="en-US" noProof="0" dirty="0" err="1">
                <a:solidFill>
                  <a:srgbClr val="00CC00"/>
                </a:solidFill>
              </a:rPr>
              <a:t>Node.js</a:t>
            </a:r>
            <a:r>
              <a:rPr lang="en-US" noProof="0" dirty="0">
                <a:solidFill>
                  <a:srgbClr val="00CC00"/>
                </a:solidFill>
              </a:rPr>
              <a:t> | </a:t>
            </a:r>
            <a:r>
              <a:rPr lang="en-US" noProof="0" dirty="0" err="1">
                <a:solidFill>
                  <a:srgbClr val="00CC00"/>
                </a:solidFill>
              </a:rPr>
              <a:t>uuCMD</a:t>
            </a:r>
            <a:r>
              <a:rPr lang="en-US" noProof="0" dirty="0">
                <a:solidFill>
                  <a:srgbClr val="00CC00"/>
                </a:solidFill>
              </a:rPr>
              <a:t> List</a:t>
            </a:r>
          </a:p>
        </p:txBody>
      </p:sp>
      <p:sp>
        <p:nvSpPr>
          <p:cNvPr id="567"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82</a:t>
            </a:fld>
            <a:endParaRPr/>
          </a:p>
        </p:txBody>
      </p:sp>
      <p:pic>
        <p:nvPicPr>
          <p:cNvPr id="3" name="Obrázek 2">
            <a:extLst>
              <a:ext uri="{FF2B5EF4-FFF2-40B4-BE49-F238E27FC236}">
                <a16:creationId xmlns:a16="http://schemas.microsoft.com/office/drawing/2014/main" id="{7D374EA0-65C5-5D43-8D8B-3A67E7B34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1" y="1596815"/>
            <a:ext cx="7794171" cy="4179262"/>
          </a:xfrm>
          <a:prstGeom prst="rect">
            <a:avLst/>
          </a:prstGeom>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71" name="Nadpis 1"/>
          <p:cNvSpPr txBox="1">
            <a:spLocks noGrp="1"/>
          </p:cNvSpPr>
          <p:nvPr>
            <p:ph type="title"/>
          </p:nvPr>
        </p:nvSpPr>
        <p:spPr>
          <a:xfrm>
            <a:off x="277812" y="288171"/>
            <a:ext cx="9525001" cy="756157"/>
          </a:xfrm>
          <a:prstGeom prst="rect">
            <a:avLst/>
          </a:prstGeom>
        </p:spPr>
        <p:txBody>
          <a:bodyPr>
            <a:normAutofit/>
          </a:bodyPr>
          <a:lstStyle/>
          <a:p>
            <a:r>
              <a:rPr lang="en-US" noProof="0" dirty="0"/>
              <a:t>Exercise 13 – uuAppBinaryStore CMD</a:t>
            </a:r>
          </a:p>
        </p:txBody>
      </p:sp>
      <p:sp>
        <p:nvSpPr>
          <p:cNvPr id="572" name="Zástupný symbol pro obsah 2"/>
          <p:cNvSpPr txBox="1">
            <a:spLocks noGrp="1"/>
          </p:cNvSpPr>
          <p:nvPr>
            <p:ph type="body" idx="1"/>
          </p:nvPr>
        </p:nvSpPr>
        <p:spPr>
          <a:xfrm>
            <a:off x="277812" y="1195826"/>
            <a:ext cx="9525001" cy="5825166"/>
          </a:xfrm>
          <a:prstGeom prst="rect">
            <a:avLst/>
          </a:prstGeom>
        </p:spPr>
        <p:txBody>
          <a:bodyPr/>
          <a:lstStyle/>
          <a:p>
            <a:r>
              <a:rPr lang="en-US" dirty="0"/>
              <a:t>Configure the uuAppBinaryStore CMD in your application </a:t>
            </a:r>
          </a:p>
          <a:p>
            <a:r>
              <a:rPr lang="en-US" dirty="0"/>
              <a:t>Create a new uuBinary - </a:t>
            </a:r>
            <a:r>
              <a:rPr lang="en-US" dirty="0" err="1"/>
              <a:t>createBinary</a:t>
            </a:r>
            <a:endParaRPr lang="en-US" noProof="0" dirty="0"/>
          </a:p>
          <a:p>
            <a:r>
              <a:rPr lang="en-US" dirty="0"/>
              <a:t>Download uuBinary - </a:t>
            </a:r>
            <a:r>
              <a:rPr lang="en-US" dirty="0" err="1"/>
              <a:t>getBinaryData</a:t>
            </a:r>
            <a:endParaRPr lang="en-US" noProof="0" dirty="0"/>
          </a:p>
          <a:p>
            <a:r>
              <a:rPr lang="en-US" dirty="0"/>
              <a:t>Save the image and try parameterizing its download using the contentDisposition (inline | attachment) parameter</a:t>
            </a:r>
            <a:endParaRPr lang="en-US" noProof="0" dirty="0"/>
          </a:p>
          <a:p>
            <a:r>
              <a:rPr lang="en-US" noProof="0" dirty="0" err="1"/>
              <a:t>updateBinaryData</a:t>
            </a:r>
            <a:r>
              <a:rPr lang="en-US" noProof="0" dirty="0"/>
              <a:t> </a:t>
            </a:r>
          </a:p>
          <a:p>
            <a:r>
              <a:rPr lang="en-US" noProof="0" dirty="0" err="1"/>
              <a:t>listBinaries</a:t>
            </a:r>
            <a:r>
              <a:rPr lang="en-US" noProof="0" dirty="0"/>
              <a:t> (+ </a:t>
            </a:r>
            <a:r>
              <a:rPr lang="en-US" dirty="0"/>
              <a:t>Apply paging and filters)</a:t>
            </a:r>
            <a:endParaRPr lang="en-US" noProof="0" dirty="0"/>
          </a:p>
          <a:p>
            <a:r>
              <a:rPr lang="en-US" noProof="0" dirty="0" err="1"/>
              <a:t>deleteBinary</a:t>
            </a:r>
            <a:endParaRPr lang="en-US" noProof="0" dirty="0"/>
          </a:p>
        </p:txBody>
      </p:sp>
      <p:sp>
        <p:nvSpPr>
          <p:cNvPr id="573"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83</a:t>
            </a:fld>
            <a:endParaRPr/>
          </a:p>
        </p:txBody>
      </p:sp>
      <p:pic>
        <p:nvPicPr>
          <p:cNvPr id="3" name="Obrázek 2">
            <a:extLst>
              <a:ext uri="{FF2B5EF4-FFF2-40B4-BE49-F238E27FC236}">
                <a16:creationId xmlns:a16="http://schemas.microsoft.com/office/drawing/2014/main" id="{1DDB1931-AB6E-2D47-8E4F-C34D4F9A4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5967" y="4227372"/>
            <a:ext cx="6727204" cy="2855558"/>
          </a:xfrm>
          <a:prstGeom prst="rect">
            <a:avLst/>
          </a:prstGeom>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76" name="Nadpis 1"/>
          <p:cNvSpPr txBox="1">
            <a:spLocks noGrp="1"/>
          </p:cNvSpPr>
          <p:nvPr>
            <p:ph type="title"/>
          </p:nvPr>
        </p:nvSpPr>
        <p:spPr>
          <a:xfrm>
            <a:off x="277812" y="288171"/>
            <a:ext cx="9525001" cy="756157"/>
          </a:xfrm>
          <a:prstGeom prst="rect">
            <a:avLst/>
          </a:prstGeom>
        </p:spPr>
        <p:txBody>
          <a:bodyPr>
            <a:normAutofit/>
          </a:bodyPr>
          <a:lstStyle/>
          <a:p>
            <a:r>
              <a:rPr lang="en-US" noProof="0" dirty="0"/>
              <a:t>Exercise 14 – uuAppBinaryStore CMD</a:t>
            </a:r>
          </a:p>
        </p:txBody>
      </p:sp>
      <p:sp>
        <p:nvSpPr>
          <p:cNvPr id="577" name="Zástupný symbol pro obsah 2"/>
          <p:cNvSpPr txBox="1">
            <a:spLocks noGrp="1"/>
          </p:cNvSpPr>
          <p:nvPr>
            <p:ph type="body" idx="1"/>
          </p:nvPr>
        </p:nvSpPr>
        <p:spPr>
          <a:xfrm>
            <a:off x="277812" y="1044326"/>
            <a:ext cx="9802814" cy="6025925"/>
          </a:xfrm>
          <a:prstGeom prst="rect">
            <a:avLst/>
          </a:prstGeom>
        </p:spPr>
        <p:txBody>
          <a:bodyPr>
            <a:normAutofit/>
          </a:bodyPr>
          <a:lstStyle/>
          <a:p>
            <a:pPr marL="352800" indent="-282240" defTabSz="987784">
              <a:defRPr sz="2352"/>
            </a:pPr>
            <a:r>
              <a:rPr lang="en-US" dirty="0"/>
              <a:t>Implement your own </a:t>
            </a:r>
            <a:r>
              <a:rPr lang="en-US" dirty="0" err="1"/>
              <a:t>cmd</a:t>
            </a:r>
            <a:r>
              <a:rPr lang="en-US" dirty="0"/>
              <a:t> </a:t>
            </a:r>
            <a:r>
              <a:rPr lang="en-US" b="1" dirty="0"/>
              <a:t>image/create</a:t>
            </a:r>
            <a:endParaRPr lang="en-US" b="1" noProof="0" dirty="0"/>
          </a:p>
          <a:p>
            <a:pPr marL="352800" indent="-282240" defTabSz="987784">
              <a:defRPr sz="2352"/>
            </a:pPr>
            <a:r>
              <a:rPr lang="en-US" dirty="0"/>
              <a:t>Within the logic of this </a:t>
            </a:r>
            <a:r>
              <a:rPr lang="en-US" dirty="0" err="1"/>
              <a:t>cmd</a:t>
            </a:r>
            <a:r>
              <a:rPr lang="en-US" dirty="0"/>
              <a:t>, just call the uuAppBinaryStore-</a:t>
            </a:r>
            <a:r>
              <a:rPr lang="en-US" dirty="0" err="1"/>
              <a:t>cmd</a:t>
            </a:r>
            <a:r>
              <a:rPr lang="en-US" dirty="0"/>
              <a:t> library</a:t>
            </a:r>
            <a:endParaRPr lang="en-US" noProof="0" dirty="0"/>
          </a:p>
          <a:p>
            <a:pPr marL="846720" lvl="1" indent="-246960" defTabSz="987784">
              <a:spcBef>
                <a:spcPts val="400"/>
              </a:spcBef>
              <a:buClr>
                <a:srgbClr val="323232"/>
              </a:buClr>
              <a:defRPr sz="1960"/>
            </a:pPr>
            <a:r>
              <a:rPr lang="en-US" dirty="0"/>
              <a:t>You do not need to implement </a:t>
            </a:r>
            <a:r>
              <a:rPr lang="en-US" dirty="0" err="1"/>
              <a:t>dao</a:t>
            </a:r>
            <a:r>
              <a:rPr lang="en-US" dirty="0"/>
              <a:t>, configure </a:t>
            </a:r>
            <a:r>
              <a:rPr lang="en-US" dirty="0" err="1"/>
              <a:t>persistence.json</a:t>
            </a:r>
            <a:r>
              <a:rPr lang="en-US" dirty="0"/>
              <a:t>, etc. </a:t>
            </a:r>
            <a:endParaRPr lang="en-US" noProof="0" dirty="0"/>
          </a:p>
          <a:p>
            <a:pPr marL="846720" lvl="1" indent="-246960" defTabSz="987784">
              <a:spcBef>
                <a:spcPts val="400"/>
              </a:spcBef>
              <a:buClr>
                <a:srgbClr val="323232"/>
              </a:buClr>
              <a:defRPr sz="1960"/>
            </a:pPr>
            <a:r>
              <a:rPr lang="en-US" dirty="0"/>
              <a:t>Use the logic implemented in the </a:t>
            </a:r>
            <a:r>
              <a:rPr lang="en-US" dirty="0" err="1"/>
              <a:t>binarystore-cmd</a:t>
            </a:r>
            <a:r>
              <a:rPr lang="en-US" dirty="0"/>
              <a:t> library, just call it from your own endpoint</a:t>
            </a:r>
            <a:endParaRPr lang="en-US" noProof="0" dirty="0"/>
          </a:p>
          <a:p>
            <a:pPr marL="352800" indent="-282240" defTabSz="987784">
              <a:defRPr sz="2352"/>
            </a:pPr>
            <a:r>
              <a:rPr lang="en-US" noProof="0" dirty="0"/>
              <a:t>Hints:</a:t>
            </a:r>
          </a:p>
          <a:p>
            <a:pPr marL="846720" lvl="1" indent="-246960" defTabSz="987784">
              <a:spcBef>
                <a:spcPts val="400"/>
              </a:spcBef>
              <a:buClr>
                <a:srgbClr val="323232"/>
              </a:buClr>
              <a:defRPr sz="1960"/>
            </a:pPr>
            <a:r>
              <a:rPr lang="en-US" dirty="0"/>
              <a:t>Create a new controller called </a:t>
            </a:r>
            <a:r>
              <a:rPr lang="en-US" dirty="0" err="1"/>
              <a:t>ImageController</a:t>
            </a:r>
            <a:endParaRPr lang="en-US" noProof="0" dirty="0"/>
          </a:p>
          <a:p>
            <a:pPr marL="846720" lvl="1" indent="-246960" defTabSz="987784">
              <a:spcBef>
                <a:spcPts val="400"/>
              </a:spcBef>
              <a:buClr>
                <a:srgbClr val="323232"/>
              </a:buClr>
              <a:defRPr sz="1960"/>
            </a:pPr>
            <a:r>
              <a:rPr lang="en-US" noProof="0" dirty="0"/>
              <a:t>Require </a:t>
            </a:r>
            <a:r>
              <a:rPr lang="en-US" noProof="0" dirty="0" err="1"/>
              <a:t>Abl</a:t>
            </a:r>
            <a:endParaRPr lang="en-US" noProof="0" dirty="0"/>
          </a:p>
          <a:p>
            <a:pPr marL="1305360" lvl="2" indent="-211680" defTabSz="987784">
              <a:spcBef>
                <a:spcPts val="400"/>
              </a:spcBef>
              <a:buClr>
                <a:srgbClr val="878788"/>
              </a:buClr>
              <a:defRPr sz="1764" i="1"/>
            </a:pPr>
            <a:r>
              <a:rPr lang="en-US" noProof="0" dirty="0" err="1"/>
              <a:t>const</a:t>
            </a:r>
            <a:r>
              <a:rPr lang="en-US" noProof="0" dirty="0"/>
              <a:t> </a:t>
            </a:r>
            <a:r>
              <a:rPr lang="en-US" noProof="0" dirty="0" err="1"/>
              <a:t>binaryAbl</a:t>
            </a:r>
            <a:r>
              <a:rPr lang="en-US" noProof="0" dirty="0"/>
              <a:t> = require(“uu_appg01_binarystore-cmd“).</a:t>
            </a:r>
            <a:r>
              <a:rPr lang="en-US" noProof="0" dirty="0" err="1"/>
              <a:t>UuBinaryModel</a:t>
            </a:r>
            <a:endParaRPr lang="en-US" noProof="0" dirty="0"/>
          </a:p>
          <a:p>
            <a:pPr marL="846720" lvl="1" indent="-246960" defTabSz="987784">
              <a:spcBef>
                <a:spcPts val="400"/>
              </a:spcBef>
              <a:buClr>
                <a:srgbClr val="323232"/>
              </a:buClr>
              <a:defRPr sz="1960"/>
            </a:pPr>
            <a:r>
              <a:rPr lang="en-US" dirty="0"/>
              <a:t>In </a:t>
            </a:r>
            <a:r>
              <a:rPr lang="en-US" dirty="0" err="1"/>
              <a:t>Abl</a:t>
            </a:r>
            <a:r>
              <a:rPr lang="en-US" dirty="0"/>
              <a:t>, call the </a:t>
            </a:r>
            <a:r>
              <a:rPr lang="en-US" dirty="0" err="1"/>
              <a:t>createBinary</a:t>
            </a:r>
            <a:r>
              <a:rPr lang="en-US" dirty="0"/>
              <a:t> method and pass it awid and dtoIn</a:t>
            </a:r>
            <a:endParaRPr lang="en-US" noProof="0" dirty="0"/>
          </a:p>
          <a:p>
            <a:pPr marL="352800" indent="-282240" defTabSz="987784">
              <a:defRPr sz="2352"/>
            </a:pPr>
            <a:r>
              <a:rPr lang="en-US" dirty="0"/>
              <a:t>In the same way implement </a:t>
            </a:r>
            <a:r>
              <a:rPr lang="en-US" b="1" dirty="0"/>
              <a:t>image/get</a:t>
            </a:r>
            <a:endParaRPr lang="en-US" b="1" noProof="0" dirty="0"/>
          </a:p>
          <a:p>
            <a:pPr marL="846720" lvl="1" indent="-246960" defTabSz="987784">
              <a:spcBef>
                <a:spcPts val="400"/>
              </a:spcBef>
              <a:buClr>
                <a:srgbClr val="323232"/>
              </a:buClr>
              <a:defRPr sz="1960"/>
            </a:pPr>
            <a:r>
              <a:rPr lang="en-US" dirty="0"/>
              <a:t>Response in this case is the object containing the Stream. It is therefore necessary to return dtoOut from the controller using the following method (because the stream is not just return): (remember to use await!)</a:t>
            </a:r>
            <a:endParaRPr lang="en-US" noProof="0" dirty="0"/>
          </a:p>
          <a:p>
            <a:pPr marL="1305360" lvl="2" indent="-211680" defTabSz="987784">
              <a:spcBef>
                <a:spcPts val="400"/>
              </a:spcBef>
              <a:buClr>
                <a:srgbClr val="878788"/>
              </a:buClr>
              <a:defRPr sz="1764"/>
            </a:pPr>
            <a:r>
              <a:rPr lang="en-US" noProof="0" dirty="0" err="1"/>
              <a:t>ucEnv.setBinaryDtoOut</a:t>
            </a:r>
            <a:r>
              <a:rPr lang="en-US" noProof="0" dirty="0"/>
              <a:t>(dtoOut)</a:t>
            </a:r>
          </a:p>
        </p:txBody>
      </p:sp>
      <p:sp>
        <p:nvSpPr>
          <p:cNvPr id="578"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84</a:t>
            </a:fld>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81" name="Nadpis 1"/>
          <p:cNvSpPr txBox="1">
            <a:spLocks noGrp="1"/>
          </p:cNvSpPr>
          <p:nvPr>
            <p:ph type="title"/>
          </p:nvPr>
        </p:nvSpPr>
        <p:spPr>
          <a:xfrm>
            <a:off x="277812" y="288171"/>
            <a:ext cx="9525001" cy="756157"/>
          </a:xfrm>
          <a:prstGeom prst="rect">
            <a:avLst/>
          </a:prstGeom>
        </p:spPr>
        <p:txBody>
          <a:bodyPr/>
          <a:lstStyle/>
          <a:p>
            <a:r>
              <a:rPr lang="en-US" noProof="0" dirty="0"/>
              <a:t>uuAppBinaryStore - DAO</a:t>
            </a:r>
          </a:p>
        </p:txBody>
      </p:sp>
      <p:sp>
        <p:nvSpPr>
          <p:cNvPr id="582"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85</a:t>
            </a:fld>
            <a:endParaRPr/>
          </a:p>
        </p:txBody>
      </p:sp>
      <p:sp>
        <p:nvSpPr>
          <p:cNvPr id="583" name="Zástupný symbol pro obsah 2"/>
          <p:cNvSpPr txBox="1"/>
          <p:nvPr/>
        </p:nvSpPr>
        <p:spPr>
          <a:xfrm>
            <a:off x="287783" y="1188342"/>
            <a:ext cx="9525001" cy="503133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spAutoFit/>
          </a:bodyPr>
          <a:lstStyle/>
          <a:p>
            <a:pPr marL="359999" indent="-288000">
              <a:spcBef>
                <a:spcPts val="500"/>
              </a:spcBef>
              <a:buClr>
                <a:srgbClr val="F6BC04"/>
              </a:buClr>
              <a:buSzPct val="70000"/>
              <a:buChar char="■"/>
              <a:defRPr sz="2400">
                <a:solidFill>
                  <a:srgbClr val="4C4C4C"/>
                </a:solidFill>
                <a:latin typeface="+mn-lt"/>
                <a:ea typeface="+mn-ea"/>
                <a:cs typeface="+mn-cs"/>
                <a:sym typeface="Arial"/>
              </a:defRPr>
            </a:pPr>
            <a:r>
              <a:rPr lang="en-US" dirty="0"/>
              <a:t>DAO stands for </a:t>
            </a:r>
            <a:r>
              <a:rPr lang="en-US" dirty="0" err="1"/>
              <a:t>DataAccessObject</a:t>
            </a:r>
            <a:r>
              <a:rPr lang="en-US" dirty="0"/>
              <a:t> </a:t>
            </a:r>
            <a:br>
              <a:rPr lang="en-US" dirty="0"/>
            </a:br>
            <a:r>
              <a:rPr lang="en-US" dirty="0"/>
              <a:t>its only purpose is to provide a persistent storage API</a:t>
            </a:r>
            <a:endParaRPr dirty="0"/>
          </a:p>
          <a:p>
            <a:pPr marL="359999" indent="-288000">
              <a:spcBef>
                <a:spcPts val="500"/>
              </a:spcBef>
              <a:buClr>
                <a:srgbClr val="F6BC04"/>
              </a:buClr>
              <a:buSzPct val="70000"/>
              <a:buChar char="■"/>
              <a:defRPr sz="2400">
                <a:solidFill>
                  <a:srgbClr val="4C4C4C"/>
                </a:solidFill>
                <a:latin typeface="+mn-lt"/>
                <a:ea typeface="+mn-ea"/>
                <a:cs typeface="+mn-cs"/>
                <a:sym typeface="Arial"/>
              </a:defRPr>
            </a:pPr>
            <a:r>
              <a:rPr lang="cs-CZ" dirty="0" err="1"/>
              <a:t>Located</a:t>
            </a:r>
            <a:r>
              <a:rPr lang="cs-CZ" dirty="0"/>
              <a:t> in </a:t>
            </a:r>
            <a:r>
              <a:rPr lang="cs-CZ" dirty="0" err="1"/>
              <a:t>the</a:t>
            </a:r>
            <a:r>
              <a:rPr lang="cs-CZ" dirty="0"/>
              <a:t> </a:t>
            </a:r>
            <a:r>
              <a:rPr lang="cs-CZ" dirty="0" err="1"/>
              <a:t>folder</a:t>
            </a:r>
            <a:r>
              <a:rPr dirty="0"/>
              <a:t> </a:t>
            </a:r>
            <a:r>
              <a:rPr i="1" dirty="0"/>
              <a:t>&lt;%sub-app%&gt;/app/dao</a:t>
            </a:r>
          </a:p>
          <a:p>
            <a:pPr marL="359999" indent="-288000">
              <a:spcBef>
                <a:spcPts val="500"/>
              </a:spcBef>
              <a:buClr>
                <a:srgbClr val="F6BC04"/>
              </a:buClr>
              <a:buSzPct val="70000"/>
              <a:buChar char="■"/>
              <a:defRPr sz="2400">
                <a:solidFill>
                  <a:srgbClr val="4C4C4C"/>
                </a:solidFill>
                <a:latin typeface="+mn-lt"/>
                <a:ea typeface="+mn-ea"/>
                <a:cs typeface="+mn-cs"/>
                <a:sym typeface="Arial"/>
              </a:defRPr>
            </a:pPr>
            <a:r>
              <a:rPr lang="en-US" dirty="0"/>
              <a:t>Class names have a postfix Mongo and inherits from UuBinaryDao</a:t>
            </a:r>
            <a:endParaRPr i="1" dirty="0"/>
          </a:p>
          <a:p>
            <a:pPr marL="863999" lvl="1" indent="-252000">
              <a:spcBef>
                <a:spcPts val="400"/>
              </a:spcBef>
              <a:buClr>
                <a:srgbClr val="323232"/>
              </a:buClr>
              <a:buSzPct val="65000"/>
              <a:buChar char="■"/>
              <a:defRPr>
                <a:solidFill>
                  <a:srgbClr val="4C4C4C"/>
                </a:solidFill>
                <a:latin typeface="+mn-lt"/>
                <a:ea typeface="+mn-ea"/>
                <a:cs typeface="+mn-cs"/>
                <a:sym typeface="Arial"/>
              </a:defRPr>
            </a:pPr>
            <a:r>
              <a:rPr lang="en-US" dirty="0"/>
              <a:t>Access to database methods</a:t>
            </a:r>
            <a:endParaRPr dirty="0"/>
          </a:p>
          <a:p>
            <a:pPr marL="1331999" lvl="2" indent="-215999">
              <a:spcBef>
                <a:spcPts val="400"/>
              </a:spcBef>
              <a:buClr>
                <a:srgbClr val="878788"/>
              </a:buClr>
              <a:buSzPct val="100000"/>
              <a:buChar char="▪"/>
              <a:defRPr sz="1800">
                <a:solidFill>
                  <a:srgbClr val="4C4C4C"/>
                </a:solidFill>
                <a:latin typeface="+mn-lt"/>
                <a:ea typeface="+mn-ea"/>
                <a:cs typeface="+mn-cs"/>
                <a:sym typeface="Arial"/>
              </a:defRPr>
            </a:pPr>
            <a:r>
              <a:rPr dirty="0"/>
              <a:t>insertOne</a:t>
            </a:r>
          </a:p>
          <a:p>
            <a:pPr marL="1331999" lvl="2" indent="-215999">
              <a:spcBef>
                <a:spcPts val="400"/>
              </a:spcBef>
              <a:buClr>
                <a:srgbClr val="878788"/>
              </a:buClr>
              <a:buSzPct val="100000"/>
              <a:buChar char="▪"/>
              <a:defRPr sz="1800">
                <a:solidFill>
                  <a:srgbClr val="4C4C4C"/>
                </a:solidFill>
                <a:latin typeface="+mn-lt"/>
                <a:ea typeface="+mn-ea"/>
                <a:cs typeface="+mn-cs"/>
                <a:sym typeface="Arial"/>
              </a:defRPr>
            </a:pPr>
            <a:r>
              <a:rPr dirty="0"/>
              <a:t>findOne, find</a:t>
            </a:r>
          </a:p>
          <a:p>
            <a:pPr marL="1331999" lvl="2" indent="-215999">
              <a:spcBef>
                <a:spcPts val="400"/>
              </a:spcBef>
              <a:buClr>
                <a:srgbClr val="878788"/>
              </a:buClr>
              <a:buSzPct val="100000"/>
              <a:buChar char="▪"/>
              <a:defRPr sz="1800">
                <a:solidFill>
                  <a:srgbClr val="4C4C4C"/>
                </a:solidFill>
                <a:latin typeface="+mn-lt"/>
                <a:ea typeface="+mn-ea"/>
                <a:cs typeface="+mn-cs"/>
                <a:sym typeface="Arial"/>
              </a:defRPr>
            </a:pPr>
            <a:r>
              <a:rPr dirty="0"/>
              <a:t>findOneAndUpdate,</a:t>
            </a:r>
          </a:p>
          <a:p>
            <a:pPr marL="1331999" lvl="2" indent="-215999">
              <a:spcBef>
                <a:spcPts val="400"/>
              </a:spcBef>
              <a:buClr>
                <a:srgbClr val="878788"/>
              </a:buClr>
              <a:buSzPct val="100000"/>
              <a:buChar char="▪"/>
              <a:defRPr sz="1800">
                <a:solidFill>
                  <a:srgbClr val="4C4C4C"/>
                </a:solidFill>
                <a:latin typeface="+mn-lt"/>
                <a:ea typeface="+mn-ea"/>
                <a:cs typeface="+mn-cs"/>
                <a:sym typeface="Arial"/>
              </a:defRPr>
            </a:pPr>
            <a:r>
              <a:rPr dirty="0"/>
              <a:t>deleteOne,</a:t>
            </a:r>
          </a:p>
          <a:p>
            <a:pPr marL="1331999" lvl="2" indent="-215999">
              <a:spcBef>
                <a:spcPts val="400"/>
              </a:spcBef>
              <a:buClr>
                <a:srgbClr val="878788"/>
              </a:buClr>
              <a:buSzPct val="100000"/>
              <a:buChar char="▪"/>
              <a:defRPr sz="1800">
                <a:solidFill>
                  <a:srgbClr val="4C4C4C"/>
                </a:solidFill>
                <a:latin typeface="+mn-lt"/>
                <a:ea typeface="+mn-ea"/>
                <a:cs typeface="+mn-cs"/>
                <a:sym typeface="Arial"/>
              </a:defRPr>
            </a:pPr>
            <a:r>
              <a:rPr dirty="0"/>
              <a:t>createIndex</a:t>
            </a:r>
          </a:p>
          <a:p>
            <a:pPr marL="1331999" lvl="2" indent="-215999">
              <a:spcBef>
                <a:spcPts val="400"/>
              </a:spcBef>
              <a:buClr>
                <a:srgbClr val="878788"/>
              </a:buClr>
              <a:buSzPct val="100000"/>
              <a:buChar char="▪"/>
              <a:defRPr sz="1800" b="1">
                <a:solidFill>
                  <a:srgbClr val="4C4C4C"/>
                </a:solidFill>
                <a:latin typeface="+mn-lt"/>
                <a:ea typeface="+mn-ea"/>
                <a:cs typeface="+mn-cs"/>
                <a:sym typeface="Arial"/>
              </a:defRPr>
            </a:pPr>
            <a:r>
              <a:rPr dirty="0"/>
              <a:t>insertFromStream, openDownloadStream, updateFromStream</a:t>
            </a:r>
          </a:p>
          <a:p>
            <a:pPr marL="1331999" lvl="2" indent="-215999">
              <a:spcBef>
                <a:spcPts val="400"/>
              </a:spcBef>
              <a:buClr>
                <a:srgbClr val="878788"/>
              </a:buClr>
              <a:buSzPct val="100000"/>
              <a:buChar char="▪"/>
              <a:defRPr sz="1800">
                <a:solidFill>
                  <a:srgbClr val="4C4C4C"/>
                </a:solidFill>
                <a:latin typeface="+mn-lt"/>
                <a:ea typeface="+mn-ea"/>
                <a:cs typeface="+mn-cs"/>
                <a:sym typeface="Arial"/>
              </a:defRPr>
            </a:pPr>
            <a:r>
              <a:rPr dirty="0"/>
              <a:t>…</a:t>
            </a:r>
          </a:p>
          <a:p>
            <a:pPr marL="863999" lvl="1" indent="-252000">
              <a:spcBef>
                <a:spcPts val="400"/>
              </a:spcBef>
              <a:buClr>
                <a:srgbClr val="323232"/>
              </a:buClr>
              <a:buSzPct val="65000"/>
              <a:buChar char="■"/>
              <a:defRPr>
                <a:solidFill>
                  <a:srgbClr val="4C4C4C"/>
                </a:solidFill>
                <a:latin typeface="+mn-lt"/>
                <a:ea typeface="+mn-ea"/>
                <a:cs typeface="+mn-cs"/>
                <a:sym typeface="Arial"/>
              </a:defRPr>
            </a:pPr>
            <a:r>
              <a:rPr lang="en-US" dirty="0"/>
              <a:t>The full API description is within the general design</a:t>
            </a:r>
            <a:r>
              <a:rPr dirty="0"/>
              <a:t> uuAppServer </a:t>
            </a:r>
            <a:br>
              <a:rPr dirty="0"/>
            </a:br>
            <a:r>
              <a:rPr dirty="0"/>
              <a:t>Concepts | Persistence | uuAppBinaryStore | kapitola UuBinaryDao class</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86" name="Nadpis 1"/>
          <p:cNvSpPr txBox="1">
            <a:spLocks noGrp="1"/>
          </p:cNvSpPr>
          <p:nvPr>
            <p:ph type="title"/>
          </p:nvPr>
        </p:nvSpPr>
        <p:spPr>
          <a:xfrm>
            <a:off x="277812" y="288171"/>
            <a:ext cx="9525001" cy="756157"/>
          </a:xfrm>
          <a:prstGeom prst="rect">
            <a:avLst/>
          </a:prstGeom>
        </p:spPr>
        <p:txBody>
          <a:bodyPr/>
          <a:lstStyle/>
          <a:p>
            <a:r>
              <a:rPr lang="en-US" noProof="0" dirty="0"/>
              <a:t>uuAppBinaryStore - DAO</a:t>
            </a:r>
          </a:p>
        </p:txBody>
      </p:sp>
      <p:sp>
        <p:nvSpPr>
          <p:cNvPr id="587"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86</a:t>
            </a:fld>
            <a:endParaRPr/>
          </a:p>
        </p:txBody>
      </p:sp>
      <p:sp>
        <p:nvSpPr>
          <p:cNvPr id="588" name="Obdélník 8"/>
          <p:cNvSpPr txBox="1"/>
          <p:nvPr/>
        </p:nvSpPr>
        <p:spPr>
          <a:xfrm>
            <a:off x="2979975" y="6929775"/>
            <a:ext cx="3894654" cy="33855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i="1"/>
            </a:lvl1pPr>
          </a:lstStyle>
          <a:p>
            <a:r>
              <a:rPr dirty="0"/>
              <a:t>&lt;%sub-app%&gt;/app/</a:t>
            </a:r>
            <a:r>
              <a:rPr dirty="0" err="1"/>
              <a:t>dao</a:t>
            </a:r>
            <a:r>
              <a:rPr dirty="0"/>
              <a:t>/joke-image-</a:t>
            </a:r>
            <a:r>
              <a:rPr dirty="0" err="1"/>
              <a:t>mongo.js</a:t>
            </a:r>
            <a:endParaRPr dirty="0"/>
          </a:p>
        </p:txBody>
      </p:sp>
      <p:pic>
        <p:nvPicPr>
          <p:cNvPr id="5" name="Obrázek 4">
            <a:extLst>
              <a:ext uri="{FF2B5EF4-FFF2-40B4-BE49-F238E27FC236}">
                <a16:creationId xmlns:a16="http://schemas.microsoft.com/office/drawing/2014/main" id="{87F75C7A-719F-EA4A-9532-417E9DF610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984" y="969362"/>
            <a:ext cx="6165131" cy="6052797"/>
          </a:xfrm>
          <a:prstGeom prst="rect">
            <a:avLst/>
          </a:prstGeom>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93" name="Nadpis 1"/>
          <p:cNvSpPr txBox="1">
            <a:spLocks noGrp="1"/>
          </p:cNvSpPr>
          <p:nvPr>
            <p:ph type="title"/>
          </p:nvPr>
        </p:nvSpPr>
        <p:spPr>
          <a:xfrm>
            <a:off x="277812" y="288171"/>
            <a:ext cx="9525001" cy="756157"/>
          </a:xfrm>
          <a:prstGeom prst="rect">
            <a:avLst/>
          </a:prstGeom>
        </p:spPr>
        <p:txBody>
          <a:bodyPr/>
          <a:lstStyle/>
          <a:p>
            <a:r>
              <a:rPr lang="en-US" noProof="0" dirty="0"/>
              <a:t>uuAppBinaryStore – </a:t>
            </a:r>
            <a:r>
              <a:rPr lang="en-US" noProof="0" dirty="0" err="1"/>
              <a:t>Persistence.json</a:t>
            </a:r>
            <a:endParaRPr lang="en-US" noProof="0" dirty="0"/>
          </a:p>
        </p:txBody>
      </p:sp>
      <p:sp>
        <p:nvSpPr>
          <p:cNvPr id="594" name="Zástupný symbol pro obsah 2"/>
          <p:cNvSpPr txBox="1">
            <a:spLocks noGrp="1"/>
          </p:cNvSpPr>
          <p:nvPr>
            <p:ph type="body" idx="1"/>
          </p:nvPr>
        </p:nvSpPr>
        <p:spPr>
          <a:xfrm>
            <a:off x="277812" y="1195826"/>
            <a:ext cx="9525001" cy="5825166"/>
          </a:xfrm>
          <a:prstGeom prst="rect">
            <a:avLst/>
          </a:prstGeom>
        </p:spPr>
        <p:txBody>
          <a:bodyPr/>
          <a:lstStyle/>
          <a:p>
            <a:r>
              <a:rPr lang="en-US" dirty="0"/>
              <a:t>Same configuration principle as uuAppObjectStore</a:t>
            </a:r>
            <a:endParaRPr lang="en-US" noProof="0" dirty="0"/>
          </a:p>
        </p:txBody>
      </p:sp>
      <p:sp>
        <p:nvSpPr>
          <p:cNvPr id="595"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87</a:t>
            </a:fld>
            <a:endParaRPr/>
          </a:p>
        </p:txBody>
      </p:sp>
      <p:pic>
        <p:nvPicPr>
          <p:cNvPr id="3" name="Obrázek 2">
            <a:extLst>
              <a:ext uri="{FF2B5EF4-FFF2-40B4-BE49-F238E27FC236}">
                <a16:creationId xmlns:a16="http://schemas.microsoft.com/office/drawing/2014/main" id="{2F157CC4-070D-814F-A78A-7BE59EF85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973" y="1654444"/>
            <a:ext cx="5921154" cy="5613885"/>
          </a:xfrm>
          <a:prstGeom prst="rect">
            <a:avLst/>
          </a:prstGeom>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599" name="Nadpis 1"/>
          <p:cNvSpPr txBox="1">
            <a:spLocks noGrp="1"/>
          </p:cNvSpPr>
          <p:nvPr>
            <p:ph type="title"/>
          </p:nvPr>
        </p:nvSpPr>
        <p:spPr>
          <a:xfrm>
            <a:off x="277812" y="288171"/>
            <a:ext cx="9525001" cy="756157"/>
          </a:xfrm>
          <a:prstGeom prst="rect">
            <a:avLst/>
          </a:prstGeom>
        </p:spPr>
        <p:txBody>
          <a:bodyPr/>
          <a:lstStyle/>
          <a:p>
            <a:r>
              <a:rPr lang="en-US" noProof="0" dirty="0"/>
              <a:t>uuAppBinaryStore – Controller</a:t>
            </a:r>
          </a:p>
        </p:txBody>
      </p:sp>
      <p:sp>
        <p:nvSpPr>
          <p:cNvPr id="600"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88</a:t>
            </a:fld>
            <a:endParaRPr/>
          </a:p>
        </p:txBody>
      </p:sp>
      <p:sp>
        <p:nvSpPr>
          <p:cNvPr id="601" name="Zástupný symbol pro obsah 2"/>
          <p:cNvSpPr txBox="1"/>
          <p:nvPr/>
        </p:nvSpPr>
        <p:spPr>
          <a:xfrm>
            <a:off x="287783" y="1188342"/>
            <a:ext cx="9525001" cy="1507289"/>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spAutoFit/>
          </a:bodyPr>
          <a:lstStyle/>
          <a:p>
            <a:pPr marL="359999" indent="-288000">
              <a:spcBef>
                <a:spcPts val="500"/>
              </a:spcBef>
              <a:buClr>
                <a:srgbClr val="F6BC04"/>
              </a:buClr>
              <a:buSzPct val="70000"/>
              <a:buChar char="■"/>
              <a:defRPr sz="2400">
                <a:solidFill>
                  <a:srgbClr val="4C4C4C"/>
                </a:solidFill>
                <a:latin typeface="+mn-lt"/>
                <a:ea typeface="+mn-ea"/>
                <a:cs typeface="+mn-cs"/>
                <a:sym typeface="Arial"/>
              </a:defRPr>
            </a:pPr>
            <a:r>
              <a:rPr lang="en-US" dirty="0"/>
              <a:t>If </a:t>
            </a:r>
            <a:r>
              <a:rPr lang="en-US" dirty="0" err="1"/>
              <a:t>uuCMD</a:t>
            </a:r>
            <a:r>
              <a:rPr lang="en-US" dirty="0"/>
              <a:t> returns binary data, it is necessary to use the </a:t>
            </a:r>
            <a:r>
              <a:rPr lang="en-US" dirty="0" err="1"/>
              <a:t>setBinaryDtoOut</a:t>
            </a:r>
            <a:r>
              <a:rPr lang="en-US" dirty="0"/>
              <a:t>() method on </a:t>
            </a:r>
            <a:r>
              <a:rPr lang="en-US" dirty="0" err="1"/>
              <a:t>ucEnv</a:t>
            </a:r>
            <a:r>
              <a:rPr lang="en-US" dirty="0"/>
              <a:t> to pass it in the controller.</a:t>
            </a:r>
            <a:endParaRPr dirty="0"/>
          </a:p>
          <a:p>
            <a:pPr marL="863999" lvl="1" indent="-252000">
              <a:spcBef>
                <a:spcPts val="400"/>
              </a:spcBef>
              <a:buClr>
                <a:srgbClr val="323232"/>
              </a:buClr>
              <a:buSzPct val="65000"/>
              <a:buChar char="■"/>
              <a:defRPr>
                <a:solidFill>
                  <a:srgbClr val="4C4C4C"/>
                </a:solidFill>
                <a:latin typeface="+mn-lt"/>
                <a:ea typeface="+mn-ea"/>
                <a:cs typeface="+mn-cs"/>
                <a:sym typeface="Arial"/>
              </a:defRPr>
            </a:pPr>
            <a:r>
              <a:rPr lang="en-US" dirty="0"/>
              <a:t>The method ensures correct headers setting</a:t>
            </a:r>
            <a:r>
              <a:rPr dirty="0"/>
              <a:t> (Content-Type, Content-Length </a:t>
            </a:r>
            <a:r>
              <a:rPr lang="en-CA" dirty="0"/>
              <a:t>and</a:t>
            </a:r>
            <a:r>
              <a:rPr dirty="0"/>
              <a:t> Content-Disposition) </a:t>
            </a:r>
          </a:p>
        </p:txBody>
      </p:sp>
      <p:pic>
        <p:nvPicPr>
          <p:cNvPr id="5" name="Obrázek 4">
            <a:extLst>
              <a:ext uri="{FF2B5EF4-FFF2-40B4-BE49-F238E27FC236}">
                <a16:creationId xmlns:a16="http://schemas.microsoft.com/office/drawing/2014/main" id="{AC5F6DD5-AE35-4F41-A44C-B3E8F05F3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165" y="2695631"/>
            <a:ext cx="8616769" cy="4269359"/>
          </a:xfrm>
          <a:prstGeom prst="rect">
            <a:avLst/>
          </a:prstGeom>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05" name="Nadpis 1"/>
          <p:cNvSpPr txBox="1">
            <a:spLocks noGrp="1"/>
          </p:cNvSpPr>
          <p:nvPr>
            <p:ph type="title"/>
          </p:nvPr>
        </p:nvSpPr>
        <p:spPr>
          <a:xfrm>
            <a:off x="277812" y="288171"/>
            <a:ext cx="9525001" cy="756157"/>
          </a:xfrm>
          <a:prstGeom prst="rect">
            <a:avLst/>
          </a:prstGeom>
        </p:spPr>
        <p:txBody>
          <a:bodyPr/>
          <a:lstStyle/>
          <a:p>
            <a:r>
              <a:rPr lang="en-US" noProof="0" dirty="0"/>
              <a:t>uuAppBinaryStore – </a:t>
            </a:r>
            <a:r>
              <a:rPr lang="en-US" noProof="0" dirty="0" err="1"/>
              <a:t>Abl</a:t>
            </a:r>
            <a:endParaRPr lang="en-US" noProof="0" dirty="0"/>
          </a:p>
        </p:txBody>
      </p:sp>
      <p:sp>
        <p:nvSpPr>
          <p:cNvPr id="606"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89</a:t>
            </a:fld>
            <a:endParaRPr/>
          </a:p>
        </p:txBody>
      </p:sp>
      <p:pic>
        <p:nvPicPr>
          <p:cNvPr id="3" name="Obrázek 2">
            <a:extLst>
              <a:ext uri="{FF2B5EF4-FFF2-40B4-BE49-F238E27FC236}">
                <a16:creationId xmlns:a16="http://schemas.microsoft.com/office/drawing/2014/main" id="{FC78A0D1-B830-A140-8338-C0C3A105C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79" y="1248651"/>
            <a:ext cx="8997541" cy="5059197"/>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Zástupný symbol pro zápatí 4"/>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146" name="Zástupný symbol pro číslo snímku 5"/>
          <p:cNvSpPr txBox="1">
            <a:spLocks noGrp="1"/>
          </p:cNvSpPr>
          <p:nvPr>
            <p:ph type="sldNum" sz="quarter" idx="2"/>
          </p:nvPr>
        </p:nvSpPr>
        <p:spPr>
          <a:xfrm>
            <a:off x="9850304" y="7294735"/>
            <a:ext cx="191190"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a:t>
            </a:fld>
            <a:endParaRPr/>
          </a:p>
        </p:txBody>
      </p:sp>
      <p:sp>
        <p:nvSpPr>
          <p:cNvPr id="147" name="Nadpis 1"/>
          <p:cNvSpPr txBox="1"/>
          <p:nvPr/>
        </p:nvSpPr>
        <p:spPr>
          <a:xfrm>
            <a:off x="430212" y="459985"/>
            <a:ext cx="9525001" cy="717329"/>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lvl1pPr>
              <a:defRPr sz="4000" b="1">
                <a:solidFill>
                  <a:srgbClr val="323232"/>
                </a:solidFill>
                <a:latin typeface="+mn-lt"/>
                <a:ea typeface="+mn-ea"/>
                <a:cs typeface="+mn-cs"/>
                <a:sym typeface="Arial"/>
              </a:defRPr>
            </a:lvl1pPr>
          </a:lstStyle>
          <a:p>
            <a:r>
              <a:rPr dirty="0"/>
              <a:t>uuApp</a:t>
            </a:r>
            <a:r>
              <a:rPr lang="en-CA" dirty="0"/>
              <a:t> decomposition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20" y="1139297"/>
            <a:ext cx="7459419" cy="6155438"/>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10" name="Nadpis 1"/>
          <p:cNvSpPr txBox="1">
            <a:spLocks noGrp="1"/>
          </p:cNvSpPr>
          <p:nvPr>
            <p:ph type="title"/>
          </p:nvPr>
        </p:nvSpPr>
        <p:spPr>
          <a:xfrm>
            <a:off x="277812" y="288171"/>
            <a:ext cx="9525001" cy="756157"/>
          </a:xfrm>
          <a:prstGeom prst="rect">
            <a:avLst/>
          </a:prstGeom>
        </p:spPr>
        <p:txBody>
          <a:bodyPr/>
          <a:lstStyle/>
          <a:p>
            <a:r>
              <a:rPr lang="en-US" noProof="0" dirty="0"/>
              <a:t>uuAppBinaryStore – </a:t>
            </a:r>
            <a:r>
              <a:rPr lang="en-US" noProof="0" dirty="0" err="1"/>
              <a:t>Abl</a:t>
            </a:r>
            <a:endParaRPr lang="en-US" noProof="0" dirty="0"/>
          </a:p>
        </p:txBody>
      </p:sp>
      <p:sp>
        <p:nvSpPr>
          <p:cNvPr id="611"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90</a:t>
            </a:fld>
            <a:endParaRPr/>
          </a:p>
        </p:txBody>
      </p:sp>
      <p:pic>
        <p:nvPicPr>
          <p:cNvPr id="8" name="Obrázek 7">
            <a:extLst>
              <a:ext uri="{FF2B5EF4-FFF2-40B4-BE49-F238E27FC236}">
                <a16:creationId xmlns:a16="http://schemas.microsoft.com/office/drawing/2014/main" id="{AB451D00-76B4-A24B-A5C7-C8498263D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15" y="1811835"/>
            <a:ext cx="9426470" cy="3932830"/>
          </a:xfrm>
          <a:prstGeom prst="rect">
            <a:avLst/>
          </a:prstGeom>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15" name="Nadpis 1"/>
          <p:cNvSpPr txBox="1">
            <a:spLocks noGrp="1"/>
          </p:cNvSpPr>
          <p:nvPr>
            <p:ph type="title"/>
          </p:nvPr>
        </p:nvSpPr>
        <p:spPr>
          <a:xfrm>
            <a:off x="277812" y="288171"/>
            <a:ext cx="9525001" cy="756157"/>
          </a:xfrm>
          <a:prstGeom prst="rect">
            <a:avLst/>
          </a:prstGeom>
        </p:spPr>
        <p:txBody>
          <a:bodyPr>
            <a:normAutofit/>
          </a:bodyPr>
          <a:lstStyle/>
          <a:p>
            <a:r>
              <a:rPr lang="en-US" noProof="0" dirty="0"/>
              <a:t>Exercise 15 – uuAppBinaryStore DAO</a:t>
            </a:r>
          </a:p>
        </p:txBody>
      </p:sp>
      <p:sp>
        <p:nvSpPr>
          <p:cNvPr id="616" name="Zástupný symbol pro obsah 2"/>
          <p:cNvSpPr txBox="1">
            <a:spLocks noGrp="1"/>
          </p:cNvSpPr>
          <p:nvPr>
            <p:ph type="body" idx="1"/>
          </p:nvPr>
        </p:nvSpPr>
        <p:spPr>
          <a:xfrm>
            <a:off x="277812" y="1195826"/>
            <a:ext cx="9525001" cy="5825166"/>
          </a:xfrm>
          <a:prstGeom prst="rect">
            <a:avLst/>
          </a:prstGeom>
        </p:spPr>
        <p:txBody>
          <a:bodyPr/>
          <a:lstStyle/>
          <a:p>
            <a:r>
              <a:rPr lang="en-US" dirty="0"/>
              <a:t>Specification in the uuAppServer </a:t>
            </a:r>
            <a:r>
              <a:rPr lang="en-US" dirty="0" err="1"/>
              <a:t>Node.js</a:t>
            </a:r>
            <a:r>
              <a:rPr lang="en-US" dirty="0"/>
              <a:t> documentation </a:t>
            </a:r>
            <a:r>
              <a:rPr lang="en-US" noProof="0" dirty="0"/>
              <a:t>| Get started | example 7</a:t>
            </a:r>
          </a:p>
        </p:txBody>
      </p:sp>
      <p:sp>
        <p:nvSpPr>
          <p:cNvPr id="617"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91</a:t>
            </a:fld>
            <a:endParaRPr/>
          </a:p>
        </p:txBody>
      </p:sp>
      <p:pic>
        <p:nvPicPr>
          <p:cNvPr id="618" name="Screenshot 2019-11-18 at 17.35.50.png" descr="Screenshot 2019-11-18 at 17.35.50.png"/>
          <p:cNvPicPr>
            <a:picLocks noChangeAspect="1"/>
          </p:cNvPicPr>
          <p:nvPr/>
        </p:nvPicPr>
        <p:blipFill>
          <a:blip r:embed="rId2"/>
          <a:stretch>
            <a:fillRect/>
          </a:stretch>
        </p:blipFill>
        <p:spPr>
          <a:xfrm>
            <a:off x="705032" y="2425742"/>
            <a:ext cx="8661036" cy="3365334"/>
          </a:xfrm>
          <a:prstGeom prst="rect">
            <a:avLst/>
          </a:prstGeom>
          <a:ln w="12700">
            <a:miter lim="400000"/>
          </a:ln>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21" name="Nadpis 1"/>
          <p:cNvSpPr txBox="1">
            <a:spLocks noGrp="1"/>
          </p:cNvSpPr>
          <p:nvPr>
            <p:ph type="title"/>
          </p:nvPr>
        </p:nvSpPr>
        <p:spPr>
          <a:xfrm>
            <a:off x="277812" y="288171"/>
            <a:ext cx="9525001" cy="756157"/>
          </a:xfrm>
          <a:prstGeom prst="rect">
            <a:avLst/>
          </a:prstGeom>
        </p:spPr>
        <p:txBody>
          <a:bodyPr/>
          <a:lstStyle/>
          <a:p>
            <a:r>
              <a:rPr lang="en-US" noProof="0" dirty="0" err="1"/>
              <a:t>uuUVE</a:t>
            </a:r>
            <a:endParaRPr lang="en-US" noProof="0" dirty="0"/>
          </a:p>
        </p:txBody>
      </p:sp>
      <p:sp>
        <p:nvSpPr>
          <p:cNvPr id="622"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92</a:t>
            </a:fld>
            <a:endParaRPr/>
          </a:p>
        </p:txBody>
      </p:sp>
      <p:sp>
        <p:nvSpPr>
          <p:cNvPr id="623" name="Zástupný symbol pro obsah 2"/>
          <p:cNvSpPr txBox="1">
            <a:spLocks noGrp="1"/>
          </p:cNvSpPr>
          <p:nvPr>
            <p:ph type="body" idx="1"/>
          </p:nvPr>
        </p:nvSpPr>
        <p:spPr>
          <a:xfrm>
            <a:off x="277813" y="1195387"/>
            <a:ext cx="9525001" cy="5826126"/>
          </a:xfrm>
          <a:prstGeom prst="rect">
            <a:avLst/>
          </a:prstGeom>
        </p:spPr>
        <p:txBody>
          <a:bodyPr/>
          <a:lstStyle/>
          <a:p>
            <a:r>
              <a:rPr lang="en-US" dirty="0"/>
              <a:t>Build the client part</a:t>
            </a:r>
            <a:endParaRPr lang="en-US" noProof="0" dirty="0"/>
          </a:p>
          <a:p>
            <a:pPr marL="1033200" lvl="1" indent="-457200">
              <a:spcBef>
                <a:spcPts val="400"/>
              </a:spcBef>
              <a:buClr>
                <a:srgbClr val="323232"/>
              </a:buClr>
              <a:defRPr sz="2000"/>
            </a:pPr>
            <a:r>
              <a:rPr lang="en-US" noProof="0" dirty="0"/>
              <a:t>cd uu_demoappg01_main-client; </a:t>
            </a:r>
            <a:r>
              <a:rPr lang="en-US" noProof="0" dirty="0" err="1"/>
              <a:t>npm</a:t>
            </a:r>
            <a:r>
              <a:rPr lang="en-US" noProof="0" dirty="0"/>
              <a:t> install; </a:t>
            </a:r>
            <a:r>
              <a:rPr lang="en-US" noProof="0" dirty="0" err="1"/>
              <a:t>npm</a:t>
            </a:r>
            <a:r>
              <a:rPr lang="en-US" noProof="0" dirty="0"/>
              <a:t> run build</a:t>
            </a:r>
          </a:p>
          <a:p>
            <a:pPr marL="1033200" lvl="1" indent="-457200">
              <a:spcBef>
                <a:spcPts val="400"/>
              </a:spcBef>
              <a:buClr>
                <a:srgbClr val="323232"/>
              </a:buClr>
              <a:defRPr sz="2000"/>
            </a:pPr>
            <a:r>
              <a:rPr lang="en-US" dirty="0"/>
              <a:t>This creates a client build into the folder </a:t>
            </a:r>
            <a:r>
              <a:rPr lang="en-US" noProof="0" dirty="0"/>
              <a:t>&lt;%sub-app%&gt;-server/public/</a:t>
            </a:r>
          </a:p>
          <a:p>
            <a:pPr marL="1033200" lvl="1" indent="-457200">
              <a:spcBef>
                <a:spcPts val="400"/>
              </a:spcBef>
              <a:buClr>
                <a:srgbClr val="323232"/>
              </a:buClr>
              <a:defRPr sz="2000"/>
            </a:pPr>
            <a:endParaRPr lang="en-US" noProof="0" dirty="0"/>
          </a:p>
          <a:p>
            <a:r>
              <a:rPr lang="en-US" noProof="0" dirty="0"/>
              <a:t>UVE definition v mappings.json</a:t>
            </a:r>
          </a:p>
        </p:txBody>
      </p:sp>
      <p:sp>
        <p:nvSpPr>
          <p:cNvPr id="624" name="Obdélník 11"/>
          <p:cNvSpPr txBox="1"/>
          <p:nvPr/>
        </p:nvSpPr>
        <p:spPr>
          <a:xfrm>
            <a:off x="503808" y="5396745"/>
            <a:ext cx="9299003" cy="383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http://localhost:8080/uu-jokes-maing01/.../home</a:t>
            </a:r>
          </a:p>
        </p:txBody>
      </p:sp>
      <p:pic>
        <p:nvPicPr>
          <p:cNvPr id="626" name="Obrázek 7" descr="Obrázek 7"/>
          <p:cNvPicPr>
            <a:picLocks noChangeAspect="1"/>
          </p:cNvPicPr>
          <p:nvPr/>
        </p:nvPicPr>
        <p:blipFill>
          <a:blip r:embed="rId2"/>
          <a:stretch>
            <a:fillRect/>
          </a:stretch>
        </p:blipFill>
        <p:spPr>
          <a:xfrm>
            <a:off x="473051" y="6156895"/>
            <a:ext cx="1008116" cy="1008115"/>
          </a:xfrm>
          <a:prstGeom prst="rect">
            <a:avLst/>
          </a:prstGeom>
          <a:ln w="12700">
            <a:miter lim="400000"/>
          </a:ln>
        </p:spPr>
      </p:pic>
      <p:sp>
        <p:nvSpPr>
          <p:cNvPr id="627" name="TextovéPole 8"/>
          <p:cNvSpPr txBox="1"/>
          <p:nvPr/>
        </p:nvSpPr>
        <p:spPr>
          <a:xfrm>
            <a:off x="1583928" y="6300911"/>
            <a:ext cx="8060646"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rPr lang="en-US" dirty="0"/>
              <a:t>The client build is executed automatically by </a:t>
            </a:r>
            <a:r>
              <a:rPr lang="en-US" dirty="0" err="1"/>
              <a:t>uuDevKit</a:t>
            </a:r>
            <a:r>
              <a:rPr lang="en-US" dirty="0"/>
              <a:t> during the </a:t>
            </a:r>
            <a:br>
              <a:rPr lang="en-US" dirty="0"/>
            </a:br>
            <a:r>
              <a:rPr lang="en-US" dirty="0"/>
              <a:t>“</a:t>
            </a:r>
            <a:r>
              <a:rPr lang="en-US" dirty="0" err="1"/>
              <a:t>npm</a:t>
            </a:r>
            <a:r>
              <a:rPr lang="en-US" dirty="0"/>
              <a:t> start” in the server project, if the naming conventions are followed.</a:t>
            </a:r>
            <a:endParaRPr dirty="0"/>
          </a:p>
        </p:txBody>
      </p:sp>
      <p:pic>
        <p:nvPicPr>
          <p:cNvPr id="5" name="Obrázek 4">
            <a:extLst>
              <a:ext uri="{FF2B5EF4-FFF2-40B4-BE49-F238E27FC236}">
                <a16:creationId xmlns:a16="http://schemas.microsoft.com/office/drawing/2014/main" id="{7D11A5D1-882C-2F4D-B6C4-B3E997D60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63" y="3133327"/>
            <a:ext cx="5552031" cy="2263418"/>
          </a:xfrm>
          <a:prstGeom prst="rect">
            <a:avLst/>
          </a:prstGeom>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30" name="Nadpis 1"/>
          <p:cNvSpPr txBox="1">
            <a:spLocks noGrp="1"/>
          </p:cNvSpPr>
          <p:nvPr>
            <p:ph type="title"/>
          </p:nvPr>
        </p:nvSpPr>
        <p:spPr>
          <a:xfrm>
            <a:off x="277812" y="288171"/>
            <a:ext cx="9525001" cy="756157"/>
          </a:xfrm>
          <a:prstGeom prst="rect">
            <a:avLst/>
          </a:prstGeom>
        </p:spPr>
        <p:txBody>
          <a:bodyPr/>
          <a:lstStyle/>
          <a:p>
            <a:r>
              <a:rPr lang="en-US" noProof="0" dirty="0" err="1"/>
              <a:t>uuUVE</a:t>
            </a:r>
            <a:endParaRPr lang="en-US" noProof="0" dirty="0"/>
          </a:p>
        </p:txBody>
      </p:sp>
      <p:sp>
        <p:nvSpPr>
          <p:cNvPr id="631"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93</a:t>
            </a:fld>
            <a:endParaRPr/>
          </a:p>
        </p:txBody>
      </p:sp>
      <p:sp>
        <p:nvSpPr>
          <p:cNvPr id="632" name="Zástupný symbol pro obsah 2"/>
          <p:cNvSpPr txBox="1">
            <a:spLocks noGrp="1"/>
          </p:cNvSpPr>
          <p:nvPr>
            <p:ph type="body" idx="1"/>
          </p:nvPr>
        </p:nvSpPr>
        <p:spPr>
          <a:xfrm>
            <a:off x="277813" y="1195387"/>
            <a:ext cx="9525001" cy="5826126"/>
          </a:xfrm>
          <a:prstGeom prst="rect">
            <a:avLst/>
          </a:prstGeom>
        </p:spPr>
        <p:txBody>
          <a:bodyPr/>
          <a:lstStyle/>
          <a:p>
            <a:r>
              <a:rPr lang="en-US" noProof="0" dirty="0" err="1"/>
              <a:t>DefaultUve</a:t>
            </a:r>
            <a:endParaRPr lang="en-US" noProof="0" dirty="0"/>
          </a:p>
          <a:p>
            <a:pPr marL="863999" lvl="1" indent="-252000">
              <a:spcBef>
                <a:spcPts val="400"/>
              </a:spcBef>
              <a:buClr>
                <a:srgbClr val="323232"/>
              </a:buClr>
              <a:defRPr sz="2000">
                <a:solidFill>
                  <a:srgbClr val="000000"/>
                </a:solidFill>
              </a:defRPr>
            </a:pPr>
            <a:r>
              <a:rPr lang="en-US" dirty="0"/>
              <a:t>special endpoint called </a:t>
            </a:r>
            <a:r>
              <a:rPr lang="en-US" dirty="0" err="1"/>
              <a:t>defaultUve</a:t>
            </a:r>
            <a:r>
              <a:rPr lang="en-US" dirty="0"/>
              <a:t> </a:t>
            </a:r>
            <a:br>
              <a:rPr lang="en-US" dirty="0"/>
            </a:br>
            <a:r>
              <a:rPr lang="en-US" dirty="0"/>
              <a:t>(configured the same way as home from previous slide)</a:t>
            </a:r>
            <a:endParaRPr lang="en-US" noProof="0" dirty="0"/>
          </a:p>
          <a:p>
            <a:pPr marL="863999" lvl="1" indent="-252000">
              <a:spcBef>
                <a:spcPts val="400"/>
              </a:spcBef>
              <a:buClr>
                <a:srgbClr val="323232"/>
              </a:buClr>
              <a:defRPr sz="2000">
                <a:solidFill>
                  <a:srgbClr val="000000"/>
                </a:solidFill>
              </a:defRPr>
            </a:pPr>
            <a:r>
              <a:rPr lang="en-US" dirty="0" err="1"/>
              <a:t>DevaultUve</a:t>
            </a:r>
            <a:r>
              <a:rPr lang="en-US" dirty="0"/>
              <a:t> ensures that the client is available at all endpoints defined within the client application. So home, about, jokes etc.</a:t>
            </a:r>
            <a:endParaRPr lang="en-US" noProof="0" dirty="0"/>
          </a:p>
          <a:p>
            <a:pPr marL="1331999" lvl="2" indent="-215999">
              <a:spcBef>
                <a:spcPts val="400"/>
              </a:spcBef>
              <a:buClr>
                <a:srgbClr val="878788"/>
              </a:buClr>
              <a:defRPr sz="1800">
                <a:solidFill>
                  <a:srgbClr val="000000"/>
                </a:solidFill>
              </a:defRPr>
            </a:pPr>
            <a:r>
              <a:rPr lang="en-US" dirty="0"/>
              <a:t>The second option is to list all these endpoints manually in mappings.json</a:t>
            </a:r>
            <a:endParaRPr lang="en-US" noProof="0" dirty="0"/>
          </a:p>
        </p:txBody>
      </p:sp>
      <p:pic>
        <p:nvPicPr>
          <p:cNvPr id="7" name="Obrázek 6">
            <a:extLst>
              <a:ext uri="{FF2B5EF4-FFF2-40B4-BE49-F238E27FC236}">
                <a16:creationId xmlns:a16="http://schemas.microsoft.com/office/drawing/2014/main" id="{5FAAC5D9-6DC4-9F4A-AE23-59BDA3A02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735" y="3568645"/>
            <a:ext cx="7669630" cy="3113234"/>
          </a:xfrm>
          <a:prstGeom prst="rect">
            <a:avLst/>
          </a:prstGeom>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36" name="Nadpis 1"/>
          <p:cNvSpPr txBox="1">
            <a:spLocks noGrp="1"/>
          </p:cNvSpPr>
          <p:nvPr>
            <p:ph type="title"/>
          </p:nvPr>
        </p:nvSpPr>
        <p:spPr>
          <a:xfrm>
            <a:off x="277812" y="288171"/>
            <a:ext cx="9525001" cy="756157"/>
          </a:xfrm>
          <a:prstGeom prst="rect">
            <a:avLst/>
          </a:prstGeom>
        </p:spPr>
        <p:txBody>
          <a:bodyPr/>
          <a:lstStyle/>
          <a:p>
            <a:r>
              <a:rPr lang="en-US" noProof="0" dirty="0"/>
              <a:t>Exercise 16 – joke/list 	</a:t>
            </a:r>
          </a:p>
        </p:txBody>
      </p:sp>
      <p:sp>
        <p:nvSpPr>
          <p:cNvPr id="637" name="Zástupný symbol pro obsah 2"/>
          <p:cNvSpPr txBox="1">
            <a:spLocks noGrp="1"/>
          </p:cNvSpPr>
          <p:nvPr>
            <p:ph type="body" idx="1"/>
          </p:nvPr>
        </p:nvSpPr>
        <p:spPr>
          <a:xfrm>
            <a:off x="277812" y="972318"/>
            <a:ext cx="9525001" cy="6048674"/>
          </a:xfrm>
          <a:prstGeom prst="rect">
            <a:avLst/>
          </a:prstGeom>
        </p:spPr>
        <p:txBody>
          <a:bodyPr/>
          <a:lstStyle/>
          <a:p>
            <a:pPr marL="352800" indent="-282240" defTabSz="987784">
              <a:defRPr sz="2352">
                <a:solidFill>
                  <a:srgbClr val="000000"/>
                </a:solidFill>
              </a:defRPr>
            </a:pPr>
            <a:r>
              <a:rPr lang="en-US" dirty="0"/>
              <a:t>Implement the </a:t>
            </a:r>
            <a:r>
              <a:rPr lang="en-US" b="1" dirty="0"/>
              <a:t>joke/list</a:t>
            </a:r>
            <a:r>
              <a:rPr lang="en-US" dirty="0"/>
              <a:t> </a:t>
            </a:r>
            <a:r>
              <a:rPr lang="en-US" dirty="0" err="1"/>
              <a:t>uuCMD</a:t>
            </a:r>
            <a:r>
              <a:rPr lang="en-US" dirty="0"/>
              <a:t> (test), see example 5</a:t>
            </a:r>
            <a:endParaRPr lang="en-US" noProof="0" dirty="0"/>
          </a:p>
          <a:p>
            <a:pPr marL="846720" lvl="1" indent="-246960" defTabSz="987784">
              <a:spcBef>
                <a:spcPts val="400"/>
              </a:spcBef>
              <a:buClr>
                <a:srgbClr val="323232"/>
              </a:buClr>
              <a:defRPr sz="1960">
                <a:solidFill>
                  <a:srgbClr val="000000"/>
                </a:solidFill>
              </a:defRPr>
            </a:pPr>
            <a:r>
              <a:rPr lang="en-US" noProof="0" dirty="0"/>
              <a:t>GET</a:t>
            </a:r>
            <a:r>
              <a:rPr lang="en-US" dirty="0"/>
              <a:t>, returns a list of all jokes on that AWID</a:t>
            </a:r>
            <a:endParaRPr lang="en-US" noProof="0" dirty="0"/>
          </a:p>
          <a:p>
            <a:pPr marL="846720" lvl="1" indent="-246960" defTabSz="987784">
              <a:spcBef>
                <a:spcPts val="400"/>
              </a:spcBef>
              <a:buClr>
                <a:srgbClr val="323232"/>
              </a:buClr>
              <a:defRPr sz="1960">
                <a:solidFill>
                  <a:srgbClr val="000000"/>
                </a:solidFill>
              </a:defRPr>
            </a:pPr>
            <a:r>
              <a:rPr lang="en-US" dirty="0"/>
              <a:t>Implement only getting all jokes, without having to filter by using the visibility attribute as described in the example.</a:t>
            </a:r>
            <a:endParaRPr lang="en-US" noProof="0" dirty="0"/>
          </a:p>
          <a:p>
            <a:pPr marL="0" indent="70560" defTabSz="987784">
              <a:buSzTx/>
              <a:buFont typeface="Wingdings"/>
              <a:buNone/>
              <a:defRPr sz="2352">
                <a:solidFill>
                  <a:srgbClr val="000000"/>
                </a:solidFill>
              </a:defRPr>
            </a:pPr>
            <a:r>
              <a:rPr lang="en-US" noProof="0" dirty="0"/>
              <a:t>BONUS:</a:t>
            </a:r>
          </a:p>
          <a:p>
            <a:pPr marL="352800" indent="-282240" defTabSz="987784">
              <a:defRPr sz="2352">
                <a:solidFill>
                  <a:srgbClr val="000000"/>
                </a:solidFill>
              </a:defRPr>
            </a:pPr>
            <a:r>
              <a:rPr lang="en-US" dirty="0"/>
              <a:t>Extend dtoIn with the </a:t>
            </a:r>
            <a:r>
              <a:rPr lang="en-US" b="1" dirty="0"/>
              <a:t>state</a:t>
            </a:r>
            <a:r>
              <a:rPr lang="en-US" dirty="0"/>
              <a:t> attribute</a:t>
            </a:r>
            <a:endParaRPr lang="en-US" noProof="0" dirty="0"/>
          </a:p>
          <a:p>
            <a:pPr marL="352800" indent="-282240" defTabSz="987784">
              <a:defRPr sz="2352">
                <a:solidFill>
                  <a:srgbClr val="000000"/>
                </a:solidFill>
              </a:defRPr>
            </a:pPr>
            <a:r>
              <a:rPr lang="en-US" dirty="0"/>
              <a:t>Validation type </a:t>
            </a:r>
            <a:r>
              <a:rPr lang="en-US" noProof="0" dirty="0" err="1"/>
              <a:t>oneOf</a:t>
            </a:r>
            <a:r>
              <a:rPr lang="en-US" noProof="0" dirty="0"/>
              <a:t>(“active“, “pending“)</a:t>
            </a:r>
          </a:p>
          <a:p>
            <a:pPr marL="352800" indent="-282240" defTabSz="987784">
              <a:defRPr sz="2352">
                <a:solidFill>
                  <a:srgbClr val="000000"/>
                </a:solidFill>
              </a:defRPr>
            </a:pPr>
            <a:r>
              <a:rPr lang="en-US" dirty="0"/>
              <a:t>If state is not specified, it lists all jokes</a:t>
            </a:r>
            <a:endParaRPr lang="en-US" noProof="0" dirty="0"/>
          </a:p>
          <a:p>
            <a:pPr marL="352800" indent="-282240" defTabSz="987784">
              <a:defRPr sz="2352">
                <a:solidFill>
                  <a:srgbClr val="000000"/>
                </a:solidFill>
              </a:defRPr>
            </a:pPr>
            <a:r>
              <a:rPr lang="en-US" dirty="0"/>
              <a:t>If specified, it lists only jokes with the specified state</a:t>
            </a:r>
            <a:endParaRPr lang="en-US" noProof="0" dirty="0"/>
          </a:p>
          <a:p>
            <a:pPr marL="352800" indent="-282240" defTabSz="987784">
              <a:defRPr sz="2352">
                <a:solidFill>
                  <a:srgbClr val="000000"/>
                </a:solidFill>
              </a:defRPr>
            </a:pPr>
            <a:r>
              <a:rPr lang="en-US" noProof="0" dirty="0"/>
              <a:t>+ </a:t>
            </a:r>
            <a:r>
              <a:rPr lang="en-US" dirty="0"/>
              <a:t>Sort the command output by creation date, descending</a:t>
            </a:r>
            <a:endParaRPr lang="en-US" noProof="0" dirty="0"/>
          </a:p>
          <a:p>
            <a:pPr marL="352800" indent="-282240" defTabSz="987784">
              <a:defRPr sz="2352">
                <a:solidFill>
                  <a:srgbClr val="000000"/>
                </a:solidFill>
              </a:defRPr>
            </a:pPr>
            <a:endParaRPr lang="en-US" noProof="0" dirty="0"/>
          </a:p>
          <a:p>
            <a:pPr marL="0" indent="70560" defTabSz="987784">
              <a:buSzTx/>
              <a:buFont typeface="Wingdings"/>
              <a:buNone/>
              <a:defRPr sz="2352">
                <a:solidFill>
                  <a:srgbClr val="000000"/>
                </a:solidFill>
              </a:defRPr>
            </a:pPr>
            <a:r>
              <a:rPr lang="en-US" noProof="0" dirty="0"/>
              <a:t>BONUS 2:</a:t>
            </a:r>
          </a:p>
          <a:p>
            <a:pPr marL="352800" indent="-282240" defTabSz="987784">
              <a:defRPr sz="2352">
                <a:solidFill>
                  <a:srgbClr val="000000"/>
                </a:solidFill>
              </a:defRPr>
            </a:pPr>
            <a:r>
              <a:rPr lang="en-US" dirty="0"/>
              <a:t>implement joke/delete uuCmd</a:t>
            </a:r>
            <a:endParaRPr lang="en-US" noProof="0" dirty="0"/>
          </a:p>
          <a:p>
            <a:pPr marL="846720" lvl="1" indent="-246960" defTabSz="987784">
              <a:spcBef>
                <a:spcPts val="400"/>
              </a:spcBef>
              <a:buClr>
                <a:srgbClr val="323232"/>
              </a:buClr>
              <a:defRPr sz="1960">
                <a:solidFill>
                  <a:srgbClr val="000000"/>
                </a:solidFill>
              </a:defRPr>
            </a:pPr>
            <a:r>
              <a:rPr lang="en-US" noProof="0" dirty="0"/>
              <a:t>GET, </a:t>
            </a:r>
            <a:r>
              <a:rPr lang="en-US" dirty="0"/>
              <a:t>deletes the joke based on the input parameter </a:t>
            </a:r>
            <a:r>
              <a:rPr lang="en-US" b="1" dirty="0"/>
              <a:t>code</a:t>
            </a:r>
            <a:endParaRPr lang="en-US" b="1" noProof="0" dirty="0"/>
          </a:p>
        </p:txBody>
      </p:sp>
      <p:sp>
        <p:nvSpPr>
          <p:cNvPr id="638"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94</a:t>
            </a:fld>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41" name="Nadpis 1"/>
          <p:cNvSpPr txBox="1">
            <a:spLocks noGrp="1"/>
          </p:cNvSpPr>
          <p:nvPr>
            <p:ph type="title"/>
          </p:nvPr>
        </p:nvSpPr>
        <p:spPr>
          <a:xfrm>
            <a:off x="277812" y="288171"/>
            <a:ext cx="9525001" cy="756157"/>
          </a:xfrm>
          <a:prstGeom prst="rect">
            <a:avLst/>
          </a:prstGeom>
        </p:spPr>
        <p:txBody>
          <a:bodyPr/>
          <a:lstStyle/>
          <a:p>
            <a:r>
              <a:rPr lang="en-US" dirty="0"/>
              <a:t>Logging</a:t>
            </a:r>
            <a:endParaRPr lang="en-US" noProof="0" dirty="0"/>
          </a:p>
        </p:txBody>
      </p:sp>
      <p:sp>
        <p:nvSpPr>
          <p:cNvPr id="642"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95</a:t>
            </a:fld>
            <a:endParaRPr/>
          </a:p>
        </p:txBody>
      </p:sp>
      <p:sp>
        <p:nvSpPr>
          <p:cNvPr id="643" name="Zástupný symbol pro obsah 2"/>
          <p:cNvSpPr txBox="1">
            <a:spLocks noGrp="1"/>
          </p:cNvSpPr>
          <p:nvPr>
            <p:ph type="body" idx="1"/>
          </p:nvPr>
        </p:nvSpPr>
        <p:spPr>
          <a:xfrm>
            <a:off x="277813" y="1195387"/>
            <a:ext cx="9525001" cy="5826126"/>
          </a:xfrm>
          <a:prstGeom prst="rect">
            <a:avLst/>
          </a:prstGeom>
        </p:spPr>
        <p:txBody>
          <a:bodyPr/>
          <a:lstStyle/>
          <a:p>
            <a:r>
              <a:rPr lang="en-US" dirty="0"/>
              <a:t>When debugging an application, use logger instead of </a:t>
            </a:r>
            <a:r>
              <a:rPr lang="en-US" dirty="0" err="1"/>
              <a:t>console.log</a:t>
            </a:r>
            <a:endParaRPr lang="en-US" noProof="0" dirty="0"/>
          </a:p>
          <a:p>
            <a:r>
              <a:rPr lang="en-US" dirty="0"/>
              <a:t>Several levels of message importance </a:t>
            </a:r>
            <a:endParaRPr lang="en-US" noProof="0" dirty="0"/>
          </a:p>
          <a:p>
            <a:pPr marL="863999" lvl="1" indent="-252000">
              <a:spcBef>
                <a:spcPts val="400"/>
              </a:spcBef>
              <a:buClr>
                <a:srgbClr val="323232"/>
              </a:buClr>
              <a:defRPr sz="2000"/>
            </a:pPr>
            <a:r>
              <a:rPr lang="en-US" noProof="0" dirty="0"/>
              <a:t>DEBUG &lt; INFO &lt; WARN &lt; ERROR &lt; FATAL &lt; UNKNOWN &lt; OFF</a:t>
            </a:r>
          </a:p>
          <a:p>
            <a:r>
              <a:rPr lang="en-US" dirty="0"/>
              <a:t>Logger usage:</a:t>
            </a:r>
            <a:endParaRPr lang="en-US" noProof="0" dirty="0"/>
          </a:p>
          <a:p>
            <a:endParaRPr lang="en-US" noProof="0" dirty="0"/>
          </a:p>
          <a:p>
            <a:endParaRPr lang="en-US" noProof="0" dirty="0"/>
          </a:p>
          <a:p>
            <a:endParaRPr lang="en-US" noProof="0" dirty="0"/>
          </a:p>
          <a:p>
            <a:endParaRPr lang="en-US" noProof="0" dirty="0"/>
          </a:p>
          <a:p>
            <a:endParaRPr lang="en-US" noProof="0" dirty="0"/>
          </a:p>
          <a:p>
            <a:pPr marL="71999" indent="0">
              <a:buNone/>
            </a:pPr>
            <a:endParaRPr lang="en-US" noProof="0" dirty="0"/>
          </a:p>
          <a:p>
            <a:r>
              <a:rPr lang="en-US" noProof="0" dirty="0"/>
              <a:t>Log Level configuration</a:t>
            </a:r>
          </a:p>
        </p:txBody>
      </p:sp>
      <p:pic>
        <p:nvPicPr>
          <p:cNvPr id="5" name="Obrázek 4">
            <a:extLst>
              <a:ext uri="{FF2B5EF4-FFF2-40B4-BE49-F238E27FC236}">
                <a16:creationId xmlns:a16="http://schemas.microsoft.com/office/drawing/2014/main" id="{1C2640EE-ECD3-9C42-8480-D8A72CB27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6" y="2836756"/>
            <a:ext cx="5591036" cy="2635863"/>
          </a:xfrm>
          <a:prstGeom prst="rect">
            <a:avLst/>
          </a:prstGeom>
        </p:spPr>
      </p:pic>
      <p:pic>
        <p:nvPicPr>
          <p:cNvPr id="9" name="Obrázek 8">
            <a:extLst>
              <a:ext uri="{FF2B5EF4-FFF2-40B4-BE49-F238E27FC236}">
                <a16:creationId xmlns:a16="http://schemas.microsoft.com/office/drawing/2014/main" id="{77A3368A-05A1-9F40-A308-BE04E3CC9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89" y="5899234"/>
            <a:ext cx="5046120" cy="1264484"/>
          </a:xfrm>
          <a:prstGeom prst="rect">
            <a:avLst/>
          </a:prstGeom>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48" name="Nadpis 1"/>
          <p:cNvSpPr txBox="1">
            <a:spLocks noGrp="1"/>
          </p:cNvSpPr>
          <p:nvPr>
            <p:ph type="title"/>
          </p:nvPr>
        </p:nvSpPr>
        <p:spPr>
          <a:xfrm>
            <a:off x="277812" y="288171"/>
            <a:ext cx="9525001" cy="756157"/>
          </a:xfrm>
          <a:prstGeom prst="rect">
            <a:avLst/>
          </a:prstGeom>
        </p:spPr>
        <p:txBody>
          <a:bodyPr/>
          <a:lstStyle/>
          <a:p>
            <a:r>
              <a:rPr lang="en-US" noProof="0" dirty="0" err="1"/>
              <a:t>uuAppClient</a:t>
            </a:r>
            <a:endParaRPr lang="en-US" noProof="0" dirty="0"/>
          </a:p>
        </p:txBody>
      </p:sp>
      <p:sp>
        <p:nvSpPr>
          <p:cNvPr id="649"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96</a:t>
            </a:fld>
            <a:endParaRPr/>
          </a:p>
        </p:txBody>
      </p:sp>
      <p:sp>
        <p:nvSpPr>
          <p:cNvPr id="650" name="Zástupný symbol pro obsah 2"/>
          <p:cNvSpPr txBox="1">
            <a:spLocks noGrp="1"/>
          </p:cNvSpPr>
          <p:nvPr>
            <p:ph type="body" idx="1"/>
          </p:nvPr>
        </p:nvSpPr>
        <p:spPr>
          <a:xfrm>
            <a:off x="277813" y="1195387"/>
            <a:ext cx="9525001" cy="5826126"/>
          </a:xfrm>
          <a:prstGeom prst="rect">
            <a:avLst/>
          </a:prstGeom>
        </p:spPr>
        <p:txBody>
          <a:bodyPr/>
          <a:lstStyle/>
          <a:p>
            <a:r>
              <a:rPr lang="en-US" dirty="0"/>
              <a:t>The library is used to call </a:t>
            </a:r>
            <a:r>
              <a:rPr lang="en-US" dirty="0" err="1"/>
              <a:t>uuCMD</a:t>
            </a:r>
            <a:r>
              <a:rPr lang="en-US" dirty="0"/>
              <a:t> of other uuApp.</a:t>
            </a:r>
            <a:endParaRPr lang="en-US" noProof="0" dirty="0"/>
          </a:p>
          <a:p>
            <a:pPr marL="863999" lvl="1" indent="-252000">
              <a:spcBef>
                <a:spcPts val="400"/>
              </a:spcBef>
              <a:buClr>
                <a:srgbClr val="323232"/>
              </a:buClr>
              <a:defRPr sz="2000"/>
            </a:pPr>
            <a:r>
              <a:rPr lang="en-US" noProof="0" dirty="0"/>
              <a:t>POST &amp; GET</a:t>
            </a:r>
          </a:p>
          <a:p>
            <a:pPr marL="863999" lvl="1" indent="-252000">
              <a:spcBef>
                <a:spcPts val="400"/>
              </a:spcBef>
              <a:buClr>
                <a:srgbClr val="323232"/>
              </a:buClr>
              <a:defRPr sz="2000"/>
            </a:pPr>
            <a:r>
              <a:rPr lang="en-US" noProof="0" dirty="0"/>
              <a:t>uuUri</a:t>
            </a:r>
          </a:p>
          <a:p>
            <a:pPr marL="863999" lvl="1" indent="-252000">
              <a:spcBef>
                <a:spcPts val="400"/>
              </a:spcBef>
              <a:buClr>
                <a:srgbClr val="323232"/>
              </a:buClr>
              <a:defRPr sz="2000"/>
            </a:pPr>
            <a:r>
              <a:rPr lang="en-US" noProof="0" dirty="0" err="1"/>
              <a:t>dto</a:t>
            </a:r>
            <a:endParaRPr lang="en-US" noProof="0" dirty="0"/>
          </a:p>
          <a:p>
            <a:pPr marL="863999" lvl="1" indent="-252000">
              <a:spcBef>
                <a:spcPts val="400"/>
              </a:spcBef>
              <a:buClr>
                <a:srgbClr val="323232"/>
              </a:buClr>
              <a:defRPr sz="2000"/>
            </a:pPr>
            <a:r>
              <a:rPr lang="en-US" dirty="0"/>
              <a:t>Authentication</a:t>
            </a:r>
            <a:endParaRPr lang="en-US" noProof="0" dirty="0"/>
          </a:p>
          <a:p>
            <a:pPr marL="863999" lvl="1" indent="-252000">
              <a:spcBef>
                <a:spcPts val="400"/>
              </a:spcBef>
              <a:buClr>
                <a:srgbClr val="323232"/>
              </a:buClr>
              <a:defRPr sz="2000"/>
            </a:pPr>
            <a:r>
              <a:rPr lang="en-US" noProof="0" dirty="0"/>
              <a:t>Error Handling</a:t>
            </a:r>
          </a:p>
          <a:p>
            <a:r>
              <a:rPr lang="en-US" noProof="0" dirty="0"/>
              <a:t>Example:</a:t>
            </a:r>
          </a:p>
        </p:txBody>
      </p:sp>
      <p:pic>
        <p:nvPicPr>
          <p:cNvPr id="3" name="Obrázek 2">
            <a:extLst>
              <a:ext uri="{FF2B5EF4-FFF2-40B4-BE49-F238E27FC236}">
                <a16:creationId xmlns:a16="http://schemas.microsoft.com/office/drawing/2014/main" id="{BD2D7250-1D67-EB4A-9503-4873F4438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59" y="3942405"/>
            <a:ext cx="6460955" cy="2615149"/>
          </a:xfrm>
          <a:prstGeom prst="rect">
            <a:avLst/>
          </a:prstGeom>
        </p:spPr>
      </p:pic>
      <p:pic>
        <p:nvPicPr>
          <p:cNvPr id="7" name="Obrázek 6">
            <a:extLst>
              <a:ext uri="{FF2B5EF4-FFF2-40B4-BE49-F238E27FC236}">
                <a16:creationId xmlns:a16="http://schemas.microsoft.com/office/drawing/2014/main" id="{CF530DBF-D02C-4842-B44C-A100BDA06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714" y="3942405"/>
            <a:ext cx="3288802" cy="2570624"/>
          </a:xfrm>
          <a:prstGeom prst="rect">
            <a:avLst/>
          </a:prstGeom>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62" name="Nadpis 1"/>
          <p:cNvSpPr txBox="1">
            <a:spLocks noGrp="1"/>
          </p:cNvSpPr>
          <p:nvPr>
            <p:ph type="title"/>
          </p:nvPr>
        </p:nvSpPr>
        <p:spPr>
          <a:xfrm>
            <a:off x="277812" y="288171"/>
            <a:ext cx="9525001" cy="756157"/>
          </a:xfrm>
          <a:prstGeom prst="rect">
            <a:avLst/>
          </a:prstGeom>
        </p:spPr>
        <p:txBody>
          <a:bodyPr/>
          <a:lstStyle/>
          <a:p>
            <a:r>
              <a:rPr lang="en-US" noProof="0" dirty="0" err="1"/>
              <a:t>uuAppClient</a:t>
            </a:r>
            <a:endParaRPr lang="en-US" noProof="0" dirty="0"/>
          </a:p>
        </p:txBody>
      </p:sp>
      <p:sp>
        <p:nvSpPr>
          <p:cNvPr id="663"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97</a:t>
            </a:fld>
            <a:endParaRPr/>
          </a:p>
        </p:txBody>
      </p:sp>
      <p:sp>
        <p:nvSpPr>
          <p:cNvPr id="664" name="Zástupný symbol pro obsah 2"/>
          <p:cNvSpPr txBox="1">
            <a:spLocks noGrp="1"/>
          </p:cNvSpPr>
          <p:nvPr>
            <p:ph type="body" idx="1"/>
          </p:nvPr>
        </p:nvSpPr>
        <p:spPr>
          <a:xfrm>
            <a:off x="277813" y="1195387"/>
            <a:ext cx="9525001" cy="5826126"/>
          </a:xfrm>
          <a:prstGeom prst="rect">
            <a:avLst/>
          </a:prstGeom>
        </p:spPr>
        <p:txBody>
          <a:bodyPr/>
          <a:lstStyle/>
          <a:p>
            <a:r>
              <a:rPr lang="en-US" noProof="0" dirty="0"/>
              <a:t>More in </a:t>
            </a:r>
            <a:r>
              <a:rPr lang="en-US" noProof="0" dirty="0">
                <a:solidFill>
                  <a:srgbClr val="00CC00"/>
                </a:solidFill>
              </a:rPr>
              <a:t>documentation uuAppServer – </a:t>
            </a:r>
            <a:r>
              <a:rPr lang="en-US" noProof="0" dirty="0" err="1">
                <a:solidFill>
                  <a:srgbClr val="00CC00"/>
                </a:solidFill>
              </a:rPr>
              <a:t>Node.js</a:t>
            </a:r>
            <a:r>
              <a:rPr lang="en-US" noProof="0" dirty="0">
                <a:solidFill>
                  <a:srgbClr val="00CC00"/>
                </a:solidFill>
              </a:rPr>
              <a:t> | Components | </a:t>
            </a:r>
            <a:r>
              <a:rPr lang="en-US" noProof="0" dirty="0" err="1">
                <a:solidFill>
                  <a:srgbClr val="00CC00"/>
                </a:solidFill>
              </a:rPr>
              <a:t>uuAppClient</a:t>
            </a:r>
            <a:endParaRPr lang="en-US" noProof="0" dirty="0">
              <a:solidFill>
                <a:srgbClr val="00CC00"/>
              </a:solidFill>
            </a:endParaRPr>
          </a:p>
          <a:p>
            <a:pPr marL="863999" lvl="1" indent="-252000">
              <a:spcBef>
                <a:spcPts val="400"/>
              </a:spcBef>
              <a:buClr>
                <a:srgbClr val="323232"/>
              </a:buClr>
              <a:defRPr sz="2000"/>
            </a:pPr>
            <a:r>
              <a:rPr lang="en-US" noProof="0" dirty="0"/>
              <a:t>Headers</a:t>
            </a:r>
          </a:p>
          <a:p>
            <a:pPr marL="863999" lvl="1" indent="-252000">
              <a:spcBef>
                <a:spcPts val="400"/>
              </a:spcBef>
              <a:buClr>
                <a:srgbClr val="323232"/>
              </a:buClr>
              <a:defRPr sz="2000"/>
            </a:pPr>
            <a:r>
              <a:rPr lang="en-US" dirty="0"/>
              <a:t>Authentication</a:t>
            </a:r>
            <a:endParaRPr lang="en-US" noProof="0" dirty="0"/>
          </a:p>
          <a:p>
            <a:pPr marL="863999" lvl="1" indent="-252000">
              <a:spcBef>
                <a:spcPts val="400"/>
              </a:spcBef>
              <a:buClr>
                <a:srgbClr val="323232"/>
              </a:buClr>
              <a:defRPr sz="2000"/>
            </a:pPr>
            <a:r>
              <a:rPr lang="en-US" dirty="0"/>
              <a:t>Interceptors for HTTP request processing</a:t>
            </a:r>
            <a:endParaRPr lang="en-US" noProof="0" dirty="0"/>
          </a:p>
          <a:p>
            <a:pPr marL="863999" lvl="1" indent="-252000">
              <a:spcBef>
                <a:spcPts val="400"/>
              </a:spcBef>
              <a:buClr>
                <a:srgbClr val="323232"/>
              </a:buClr>
              <a:defRPr sz="2000"/>
            </a:pPr>
            <a:r>
              <a:rPr lang="en-US" dirty="0"/>
              <a:t>Download and upload binary data</a:t>
            </a:r>
            <a:endParaRPr lang="en-US" noProof="0" dirty="0"/>
          </a:p>
          <a:p>
            <a:pPr marL="863999" lvl="1" indent="-252000">
              <a:spcBef>
                <a:spcPts val="400"/>
              </a:spcBef>
              <a:buClr>
                <a:srgbClr val="323232"/>
              </a:buClr>
              <a:defRPr sz="2000"/>
            </a:pPr>
            <a:r>
              <a:rPr lang="en-US" noProof="0" dirty="0"/>
              <a:t>Error handling</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62" name="Nadpis 1"/>
          <p:cNvSpPr txBox="1">
            <a:spLocks noGrp="1"/>
          </p:cNvSpPr>
          <p:nvPr>
            <p:ph type="title"/>
          </p:nvPr>
        </p:nvSpPr>
        <p:spPr>
          <a:xfrm>
            <a:off x="277812" y="288171"/>
            <a:ext cx="9525001" cy="756157"/>
          </a:xfrm>
          <a:prstGeom prst="rect">
            <a:avLst/>
          </a:prstGeom>
        </p:spPr>
        <p:txBody>
          <a:bodyPr/>
          <a:lstStyle/>
          <a:p>
            <a:r>
              <a:rPr lang="en-US" noProof="0" dirty="0" err="1"/>
              <a:t>uuAppDevkit</a:t>
            </a:r>
            <a:endParaRPr lang="en-US" noProof="0" dirty="0"/>
          </a:p>
        </p:txBody>
      </p:sp>
      <p:sp>
        <p:nvSpPr>
          <p:cNvPr id="663"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98</a:t>
            </a:fld>
            <a:endParaRPr/>
          </a:p>
        </p:txBody>
      </p:sp>
      <p:sp>
        <p:nvSpPr>
          <p:cNvPr id="664" name="Zástupný symbol pro obsah 2"/>
          <p:cNvSpPr txBox="1">
            <a:spLocks noGrp="1"/>
          </p:cNvSpPr>
          <p:nvPr>
            <p:ph type="body" idx="1"/>
          </p:nvPr>
        </p:nvSpPr>
        <p:spPr>
          <a:xfrm>
            <a:off x="277813" y="1195387"/>
            <a:ext cx="9525001" cy="5826126"/>
          </a:xfrm>
          <a:prstGeom prst="rect">
            <a:avLst/>
          </a:prstGeom>
        </p:spPr>
        <p:txBody>
          <a:bodyPr/>
          <a:lstStyle/>
          <a:p>
            <a:r>
              <a:rPr lang="en-US" dirty="0">
                <a:solidFill>
                  <a:srgbClr val="00CC00"/>
                </a:solidFill>
              </a:rPr>
              <a:t>Documentation </a:t>
            </a:r>
            <a:r>
              <a:rPr lang="en-US" dirty="0" err="1">
                <a:solidFill>
                  <a:srgbClr val="00CC00"/>
                </a:solidFill>
              </a:rPr>
              <a:t>uuAppDevkit</a:t>
            </a:r>
            <a:endParaRPr lang="en-US" noProof="0" dirty="0"/>
          </a:p>
          <a:p>
            <a:r>
              <a:rPr lang="en-US" noProof="0" dirty="0"/>
              <a:t>Tasks</a:t>
            </a:r>
          </a:p>
          <a:p>
            <a:endParaRPr lang="en-US" noProof="0" dirty="0"/>
          </a:p>
          <a:p>
            <a:endParaRPr lang="en-US" noProof="0" dirty="0"/>
          </a:p>
          <a:p>
            <a:endParaRPr lang="en-US" noProof="0" dirty="0"/>
          </a:p>
        </p:txBody>
      </p:sp>
    </p:spTree>
    <p:extLst>
      <p:ext uri="{BB962C8B-B14F-4D97-AF65-F5344CB8AC3E}">
        <p14:creationId xmlns:p14="http://schemas.microsoft.com/office/powerpoint/2010/main" val="92642542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Zástupný symbol pro zápatí 3"/>
          <p:cNvSpPr txBox="1"/>
          <p:nvPr/>
        </p:nvSpPr>
        <p:spPr>
          <a:xfrm>
            <a:off x="6452377" y="7317149"/>
            <a:ext cx="3192198" cy="211771"/>
          </a:xfrm>
          <a:prstGeom prst="rect">
            <a:avLst/>
          </a:prstGeom>
          <a:ln w="12700">
            <a:miter lim="400000"/>
          </a:ln>
          <a:extLst>
            <a:ext uri="{C572A759-6A51-4108-AA02-DFA0A04FC94B}">
              <ma14:wrappingTextBoxFlag xmlns:ma14="http://schemas.microsoft.com/office/mac/drawingml/2011/main" xmlns="" val="1"/>
            </a:ext>
          </a:extLst>
        </p:spPr>
        <p:txBody>
          <a:bodyPr lIns="50396" tIns="50396" rIns="50396" bIns="50396" anchor="ctr">
            <a:spAutoFit/>
          </a:bodyPr>
          <a:lstStyle/>
          <a:p>
            <a:pPr algn="r">
              <a:defRPr sz="800">
                <a:solidFill>
                  <a:srgbClr val="808080"/>
                </a:solidFill>
                <a:latin typeface="+mn-lt"/>
                <a:ea typeface="+mn-ea"/>
                <a:cs typeface="+mn-cs"/>
                <a:sym typeface="Arial"/>
              </a:defRPr>
            </a:pPr>
            <a:r>
              <a:t>Copyright © 2016 Unicorn Top Gun Academy</a:t>
            </a:r>
          </a:p>
        </p:txBody>
      </p:sp>
      <p:sp>
        <p:nvSpPr>
          <p:cNvPr id="667" name="Nadpis 1"/>
          <p:cNvSpPr txBox="1">
            <a:spLocks noGrp="1"/>
          </p:cNvSpPr>
          <p:nvPr>
            <p:ph type="title"/>
          </p:nvPr>
        </p:nvSpPr>
        <p:spPr>
          <a:xfrm>
            <a:off x="277812" y="288171"/>
            <a:ext cx="9525001" cy="756157"/>
          </a:xfrm>
          <a:prstGeom prst="rect">
            <a:avLst/>
          </a:prstGeom>
        </p:spPr>
        <p:txBody>
          <a:bodyPr/>
          <a:lstStyle/>
          <a:p>
            <a:r>
              <a:rPr lang="en-US" noProof="0" dirty="0"/>
              <a:t>Exercise 17 - </a:t>
            </a:r>
            <a:r>
              <a:rPr lang="en-US" noProof="0" dirty="0" err="1"/>
              <a:t>uuAppClient</a:t>
            </a:r>
            <a:endParaRPr lang="en-US" noProof="0" dirty="0"/>
          </a:p>
        </p:txBody>
      </p:sp>
      <p:sp>
        <p:nvSpPr>
          <p:cNvPr id="668" name="Zástupný symbol pro číslo snímku 4"/>
          <p:cNvSpPr txBox="1">
            <a:spLocks noGrp="1"/>
          </p:cNvSpPr>
          <p:nvPr>
            <p:ph type="sldNum" sz="quarter" idx="2"/>
          </p:nvPr>
        </p:nvSpPr>
        <p:spPr>
          <a:xfrm>
            <a:off x="9772610" y="7294735"/>
            <a:ext cx="268884" cy="2486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99</a:t>
            </a:fld>
            <a:endParaRPr/>
          </a:p>
        </p:txBody>
      </p:sp>
      <p:sp>
        <p:nvSpPr>
          <p:cNvPr id="669" name="Zástupný symbol pro obsah 2"/>
          <p:cNvSpPr txBox="1">
            <a:spLocks noGrp="1"/>
          </p:cNvSpPr>
          <p:nvPr>
            <p:ph type="body" idx="1"/>
          </p:nvPr>
        </p:nvSpPr>
        <p:spPr>
          <a:xfrm>
            <a:off x="277811" y="1044328"/>
            <a:ext cx="9659044" cy="5977186"/>
          </a:xfrm>
          <a:prstGeom prst="rect">
            <a:avLst/>
          </a:prstGeom>
        </p:spPr>
        <p:txBody>
          <a:bodyPr>
            <a:normAutofit lnSpcReduction="10000"/>
          </a:bodyPr>
          <a:lstStyle/>
          <a:p>
            <a:pPr marL="352800" indent="-282240" defTabSz="987784">
              <a:defRPr sz="2352"/>
            </a:pPr>
            <a:r>
              <a:rPr lang="en-US" noProof="0" dirty="0"/>
              <a:t>Implement uuCmd (get) </a:t>
            </a:r>
            <a:r>
              <a:rPr lang="en-US" b="1" noProof="0" dirty="0" err="1"/>
              <a:t>getPageInfo</a:t>
            </a:r>
            <a:r>
              <a:rPr lang="en-US" noProof="0" dirty="0"/>
              <a:t>, </a:t>
            </a:r>
            <a:r>
              <a:rPr lang="en-US" dirty="0"/>
              <a:t>its input parameter will be the </a:t>
            </a:r>
            <a:r>
              <a:rPr lang="en-US" b="1" dirty="0"/>
              <a:t>code</a:t>
            </a:r>
            <a:r>
              <a:rPr lang="en-US" dirty="0"/>
              <a:t> attribute </a:t>
            </a:r>
            <a:r>
              <a:rPr lang="en-US" noProof="0" dirty="0"/>
              <a:t>(validation type code()).</a:t>
            </a:r>
          </a:p>
          <a:p>
            <a:pPr marL="352800" indent="-282240" defTabSz="987784">
              <a:defRPr sz="2352"/>
            </a:pPr>
            <a:r>
              <a:rPr lang="en-US" dirty="0"/>
              <a:t>In the </a:t>
            </a:r>
            <a:r>
              <a:rPr lang="en-US" dirty="0" err="1"/>
              <a:t>Abl</a:t>
            </a:r>
            <a:r>
              <a:rPr lang="en-US" dirty="0"/>
              <a:t> of this uuCmd, call endpoint </a:t>
            </a:r>
            <a:r>
              <a:rPr lang="en-US" dirty="0" err="1"/>
              <a:t>loadPage</a:t>
            </a:r>
            <a:r>
              <a:rPr lang="en-US" dirty="0"/>
              <a:t> of any </a:t>
            </a:r>
            <a:r>
              <a:rPr lang="en-US" dirty="0" err="1"/>
              <a:t>uuBookKit</a:t>
            </a:r>
            <a:r>
              <a:rPr lang="en-US" dirty="0"/>
              <a:t> book deployed in the cloud</a:t>
            </a:r>
            <a:br>
              <a:rPr lang="en-US" dirty="0"/>
            </a:br>
            <a:r>
              <a:rPr lang="en-US" dirty="0"/>
              <a:t> send the code parameter from the input (= page code)</a:t>
            </a:r>
            <a:endParaRPr lang="en-US" noProof="0" dirty="0"/>
          </a:p>
          <a:p>
            <a:pPr marL="846720" lvl="1" indent="-246960" defTabSz="987784">
              <a:spcBef>
                <a:spcPts val="400"/>
              </a:spcBef>
              <a:buClr>
                <a:srgbClr val="323232"/>
              </a:buClr>
              <a:defRPr sz="1960"/>
            </a:pPr>
            <a:r>
              <a:rPr lang="en-US" noProof="0" dirty="0"/>
              <a:t>For example. AppServer-</a:t>
            </a:r>
            <a:r>
              <a:rPr lang="en-US" noProof="0" dirty="0" err="1"/>
              <a:t>Node.js</a:t>
            </a:r>
            <a:r>
              <a:rPr lang="en-US" noProof="0" dirty="0"/>
              <a:t> documentation, example 1:</a:t>
            </a:r>
            <a:br>
              <a:rPr lang="en-US" noProof="0" dirty="0"/>
            </a:br>
            <a:r>
              <a:rPr lang="en-US" u="sng" noProof="0" dirty="0">
                <a:solidFill>
                  <a:srgbClr val="0000FF"/>
                </a:solidFill>
                <a:uFill>
                  <a:solidFill>
                    <a:srgbClr val="0000FF"/>
                  </a:solidFill>
                </a:uFill>
                <a:hlinkClick r:id="rId2"/>
              </a:rPr>
              <a:t>https://uuos9.plus4u.net/uu-bookkitg01-main/78462435-2590bf997d264d959b9d6a88ee1d0ff5/loadPage?code=example01</a:t>
            </a:r>
          </a:p>
          <a:p>
            <a:pPr marL="846720" lvl="1" indent="-246960" defTabSz="987784">
              <a:spcBef>
                <a:spcPts val="400"/>
              </a:spcBef>
              <a:buClr>
                <a:srgbClr val="323232"/>
              </a:buClr>
              <a:defRPr sz="1960"/>
            </a:pPr>
            <a:r>
              <a:rPr lang="en-US" dirty="0"/>
              <a:t>it returns </a:t>
            </a:r>
            <a:r>
              <a:rPr lang="en-US" dirty="0" err="1"/>
              <a:t>json</a:t>
            </a:r>
            <a:r>
              <a:rPr lang="en-US" dirty="0"/>
              <a:t> with information about the page, which you then return to output</a:t>
            </a:r>
            <a:endParaRPr lang="en-US" noProof="0" dirty="0"/>
          </a:p>
          <a:p>
            <a:pPr marL="352800" indent="-282240" defTabSz="987784">
              <a:defRPr sz="2352"/>
            </a:pPr>
            <a:r>
              <a:rPr lang="en-US" dirty="0"/>
              <a:t>Use </a:t>
            </a:r>
            <a:r>
              <a:rPr lang="en-US" dirty="0" err="1"/>
              <a:t>uuAppClient</a:t>
            </a:r>
            <a:r>
              <a:rPr lang="en-US" dirty="0"/>
              <a:t> to call, don't forget to send a session!</a:t>
            </a:r>
            <a:endParaRPr lang="en-US" noProof="0" dirty="0"/>
          </a:p>
          <a:p>
            <a:pPr marL="352800" indent="-282240" defTabSz="987784">
              <a:defRPr sz="2352"/>
            </a:pPr>
            <a:r>
              <a:rPr lang="en-US" noProof="0" dirty="0"/>
              <a:t>Bonus:</a:t>
            </a:r>
          </a:p>
          <a:p>
            <a:pPr marL="846720" lvl="1" indent="-246960" defTabSz="987784">
              <a:spcBef>
                <a:spcPts val="400"/>
              </a:spcBef>
              <a:buClr>
                <a:srgbClr val="323232"/>
              </a:buClr>
              <a:defRPr sz="1960"/>
            </a:pPr>
            <a:r>
              <a:rPr lang="en-US" dirty="0"/>
              <a:t>Allow URI (without use case </a:t>
            </a:r>
            <a:r>
              <a:rPr lang="en-US" dirty="0" err="1"/>
              <a:t>loadPage</a:t>
            </a:r>
            <a:r>
              <a:rPr lang="en-US" dirty="0"/>
              <a:t>) to configure in application configuration (</a:t>
            </a:r>
            <a:r>
              <a:rPr lang="en-US" dirty="0" err="1"/>
              <a:t>development.json</a:t>
            </a:r>
            <a:r>
              <a:rPr lang="en-US" dirty="0"/>
              <a:t>)</a:t>
            </a:r>
            <a:endParaRPr lang="en-US" noProof="0" dirty="0"/>
          </a:p>
          <a:p>
            <a:pPr marL="1305360" lvl="2" indent="-211680" defTabSz="987784">
              <a:spcBef>
                <a:spcPts val="400"/>
              </a:spcBef>
              <a:buClr>
                <a:srgbClr val="878788"/>
              </a:buClr>
              <a:defRPr sz="1764"/>
            </a:pPr>
            <a:r>
              <a:rPr lang="en-US" dirty="0"/>
              <a:t>Load from configuration using Config component</a:t>
            </a:r>
            <a:endParaRPr lang="en-US" noProof="0" dirty="0"/>
          </a:p>
          <a:p>
            <a:pPr marL="1305360" lvl="2" indent="-211680" defTabSz="987784">
              <a:spcBef>
                <a:spcPts val="400"/>
              </a:spcBef>
              <a:buClr>
                <a:srgbClr val="878788"/>
              </a:buClr>
              <a:defRPr sz="1764">
                <a:solidFill>
                  <a:srgbClr val="00CC00"/>
                </a:solidFill>
              </a:defRPr>
            </a:pPr>
            <a:r>
              <a:rPr lang="en-US" noProof="0" dirty="0"/>
              <a:t>Documentation </a:t>
            </a:r>
            <a:r>
              <a:rPr lang="en-US" noProof="0" dirty="0" err="1"/>
              <a:t>Node.js</a:t>
            </a:r>
            <a:r>
              <a:rPr lang="en-US" noProof="0" dirty="0"/>
              <a:t> | Components | </a:t>
            </a:r>
            <a:r>
              <a:rPr lang="en-US" noProof="0" dirty="0" err="1"/>
              <a:t>Cofiguration</a:t>
            </a:r>
            <a:r>
              <a:rPr lang="en-US" noProof="0" dirty="0"/>
              <a:t> </a:t>
            </a:r>
            <a:r>
              <a:rPr lang="en-US" dirty="0"/>
              <a:t>| Reference Guide</a:t>
            </a:r>
            <a:endParaRPr lang="en-US" noProof="0" dirty="0"/>
          </a:p>
          <a:p>
            <a:pPr marL="846720" lvl="1" indent="-246960" defTabSz="987784">
              <a:spcBef>
                <a:spcPts val="400"/>
              </a:spcBef>
              <a:buClr>
                <a:srgbClr val="323232"/>
              </a:buClr>
              <a:defRPr sz="1960"/>
            </a:pPr>
            <a:r>
              <a:rPr lang="en-US" dirty="0"/>
              <a:t>Build the resulting URI using the UriBuilder module</a:t>
            </a:r>
            <a:endParaRPr lang="en-US" noProof="0" dirty="0"/>
          </a:p>
          <a:p>
            <a:pPr marL="1305360" lvl="2" indent="-211680" defTabSz="987784">
              <a:spcBef>
                <a:spcPts val="400"/>
              </a:spcBef>
              <a:buClr>
                <a:srgbClr val="878788"/>
              </a:buClr>
              <a:defRPr sz="1764">
                <a:solidFill>
                  <a:srgbClr val="00CC00"/>
                </a:solidFill>
              </a:defRPr>
            </a:pPr>
            <a:r>
              <a:rPr lang="en-US" noProof="0" dirty="0"/>
              <a:t>Documentation </a:t>
            </a:r>
            <a:r>
              <a:rPr lang="en-US" noProof="0" dirty="0" err="1"/>
              <a:t>Node.js</a:t>
            </a:r>
            <a:r>
              <a:rPr lang="en-US" noProof="0" dirty="0"/>
              <a:t> | Components | Routing | </a:t>
            </a:r>
            <a:r>
              <a:rPr lang="en-US" dirty="0"/>
              <a:t>Reference Guide</a:t>
            </a:r>
            <a:endParaRPr lang="en-US" noProof="0" dirty="0"/>
          </a:p>
        </p:txBody>
      </p:sp>
    </p:spTree>
  </p:cSld>
  <p:clrMapOvr>
    <a:masterClrMapping/>
  </p:clrMapOvr>
  <p:transition spd="med"/>
</p:sld>
</file>

<file path=ppt/theme/theme1.xml><?xml version="1.0" encoding="utf-8"?>
<a:theme xmlns:a="http://schemas.openxmlformats.org/drawingml/2006/main" name="TGA_sablona_prezentace_MS PowerPoint_4ku3_001">
  <a:themeElements>
    <a:clrScheme name="TGA_sablona_prezentace_MS PowerPoint_4ku3_00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GA_sablona_prezentace_MS PowerPoint_4ku3_001">
      <a:majorFont>
        <a:latin typeface="Helvetica"/>
        <a:ea typeface="Helvetica"/>
        <a:cs typeface="Helvetica"/>
      </a:majorFont>
      <a:minorFont>
        <a:latin typeface="Arial"/>
        <a:ea typeface="Arial"/>
        <a:cs typeface="Arial"/>
      </a:minorFont>
    </a:fontScheme>
    <a:fmtScheme name="TGA_sablona_prezentace_MS PowerPoint_4ku3_00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GA_sablona_prezentace_MS PowerPoint_4ku3_001">
  <a:themeElements>
    <a:clrScheme name="TGA_sablona_prezentace_MS PowerPoint_4ku3_00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GA_sablona_prezentace_MS PowerPoint_4ku3_001">
      <a:majorFont>
        <a:latin typeface="Helvetica"/>
        <a:ea typeface="Helvetica"/>
        <a:cs typeface="Helvetica"/>
      </a:majorFont>
      <a:minorFont>
        <a:latin typeface="Arial"/>
        <a:ea typeface="Arial"/>
        <a:cs typeface="Arial"/>
      </a:minorFont>
    </a:fontScheme>
    <a:fmtScheme name="TGA_sablona_prezentace_MS PowerPoint_4ku3_00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007943"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13169</TotalTime>
  <Words>6049</Words>
  <Application>Microsoft Macintosh PowerPoint</Application>
  <PresentationFormat>Vlastní</PresentationFormat>
  <Paragraphs>926</Paragraphs>
  <Slides>103</Slides>
  <Notes>15</Notes>
  <HiddenSlides>0</HiddenSlides>
  <MMClips>0</MMClips>
  <ScaleCrop>false</ScaleCrop>
  <HeadingPairs>
    <vt:vector size="6" baseType="variant">
      <vt:variant>
        <vt:lpstr>Použitá písma</vt:lpstr>
      </vt:variant>
      <vt:variant>
        <vt:i4>3</vt:i4>
      </vt:variant>
      <vt:variant>
        <vt:lpstr>Motiv</vt:lpstr>
      </vt:variant>
      <vt:variant>
        <vt:i4>1</vt:i4>
      </vt:variant>
      <vt:variant>
        <vt:lpstr>Nadpisy snímků</vt:lpstr>
      </vt:variant>
      <vt:variant>
        <vt:i4>103</vt:i4>
      </vt:variant>
    </vt:vector>
  </HeadingPairs>
  <TitlesOfParts>
    <vt:vector size="107" baseType="lpstr">
      <vt:lpstr>Arial</vt:lpstr>
      <vt:lpstr>Calibri</vt:lpstr>
      <vt:lpstr>Wingdings</vt:lpstr>
      <vt:lpstr>TGA_sablona_prezentace_MS PowerPoint_4ku3_001</vt:lpstr>
      <vt:lpstr>Server Kit Node.js</vt:lpstr>
      <vt:lpstr>Day 1</vt:lpstr>
      <vt:lpstr>Day 2</vt:lpstr>
      <vt:lpstr>Day 3</vt:lpstr>
      <vt:lpstr>Mobile-First IoT-Ready Cloud Architecture</vt:lpstr>
      <vt:lpstr>Prezentace aplikace PowerPoint</vt:lpstr>
      <vt:lpstr>Prezentace aplikace PowerPoint</vt:lpstr>
      <vt:lpstr>Sync and Async Use cases </vt:lpstr>
      <vt:lpstr>Prezentace aplikace PowerPoint</vt:lpstr>
      <vt:lpstr>Logical layers</vt:lpstr>
      <vt:lpstr>uuAppServer structure </vt:lpstr>
      <vt:lpstr>uuAppServer logical layers  </vt:lpstr>
      <vt:lpstr>uuAppServer libraries</vt:lpstr>
      <vt:lpstr>Documentation</vt:lpstr>
      <vt:lpstr>Exercise 0 – Preparing environment</vt:lpstr>
      <vt:lpstr>Let’s get started – first uuCMD</vt:lpstr>
      <vt:lpstr>Controller</vt:lpstr>
      <vt:lpstr>Controller</vt:lpstr>
      <vt:lpstr>Mappings.json</vt:lpstr>
      <vt:lpstr>Profiles.json</vt:lpstr>
      <vt:lpstr>REST Client</vt:lpstr>
      <vt:lpstr>Exercise 1 - HelloWorld</vt:lpstr>
      <vt:lpstr>Use Case Environment</vt:lpstr>
      <vt:lpstr>Use Case Environment - flow</vt:lpstr>
      <vt:lpstr>uuUri</vt:lpstr>
      <vt:lpstr>Controller – usage of ucEnv, uuUri, DtoIn</vt:lpstr>
      <vt:lpstr>Exercise 2 – dtoIn, uuUri</vt:lpstr>
      <vt:lpstr>Testing</vt:lpstr>
      <vt:lpstr>TestHelper</vt:lpstr>
      <vt:lpstr>Exercise 3 – testing</vt:lpstr>
      <vt:lpstr>Exercise 4 – debugging </vt:lpstr>
      <vt:lpstr>Abl</vt:lpstr>
      <vt:lpstr>Abl</vt:lpstr>
      <vt:lpstr>Abl – usage in Controller</vt:lpstr>
      <vt:lpstr>Validation – validation type</vt:lpstr>
      <vt:lpstr>Exercise 5 – validation types</vt:lpstr>
      <vt:lpstr>Validation – validation process</vt:lpstr>
      <vt:lpstr>Validation – validationResult</vt:lpstr>
      <vt:lpstr>Validace – validationHelper</vt:lpstr>
      <vt:lpstr>Error Handling - AppError</vt:lpstr>
      <vt:lpstr>Error Handling – UseCase specific error</vt:lpstr>
      <vt:lpstr>Error Handling in Abl</vt:lpstr>
      <vt:lpstr>Error Handling in Abl</vt:lpstr>
      <vt:lpstr>Exercise 6 – Abl, validation, errors</vt:lpstr>
      <vt:lpstr>Persistence - MongoDB</vt:lpstr>
      <vt:lpstr>Persistence - MongoDB</vt:lpstr>
      <vt:lpstr>MongoDB – data types</vt:lpstr>
      <vt:lpstr>Comparison with RDBMS</vt:lpstr>
      <vt:lpstr>Comparison with RDBMS - Schemes</vt:lpstr>
      <vt:lpstr>Comparison with RDBMS - Normalization</vt:lpstr>
      <vt:lpstr>Comparison with RDBMS - Denormalization</vt:lpstr>
      <vt:lpstr>Comparison with RDBMS</vt:lpstr>
      <vt:lpstr>Comparison with RDBMS – CRUD create</vt:lpstr>
      <vt:lpstr>Comparison with RDBMS – CRUD read</vt:lpstr>
      <vt:lpstr>Comparison with RDBMS – CRUD update</vt:lpstr>
      <vt:lpstr>Comparison with RDBMS – CRUD delete</vt:lpstr>
      <vt:lpstr>MongoDB – indexes, sorting</vt:lpstr>
      <vt:lpstr>MongoDB – indexes</vt:lpstr>
      <vt:lpstr>Exercise 7 - MongoDB</vt:lpstr>
      <vt:lpstr>Environment preparation - configuration of persistence and initialization of the application</vt:lpstr>
      <vt:lpstr>App Runtime Mode</vt:lpstr>
      <vt:lpstr>Exercise 8 – app initialization</vt:lpstr>
      <vt:lpstr>Persistence</vt:lpstr>
      <vt:lpstr>uuAppObjectStore – uuObject</vt:lpstr>
      <vt:lpstr>uuAppObjectStore - scheme</vt:lpstr>
      <vt:lpstr>uuAppObjectStore - DAO</vt:lpstr>
      <vt:lpstr>uuAppObjectStore - DAO</vt:lpstr>
      <vt:lpstr>uuAppObjectStore – Persistence.json</vt:lpstr>
      <vt:lpstr>uuAppObjectStore – Abl</vt:lpstr>
      <vt:lpstr>Exercise 9 – uuAppObjectStore</vt:lpstr>
      <vt:lpstr>Exercise 10 – uuAppObjectStore </vt:lpstr>
      <vt:lpstr>Authentication and Authorization</vt:lpstr>
      <vt:lpstr>Authorization – Profiles.json</vt:lpstr>
      <vt:lpstr>Authorization – uuAppWorkspace</vt:lpstr>
      <vt:lpstr>Authorization - uuAppWorkspace</vt:lpstr>
      <vt:lpstr>Exercise 11 - Authentication &amp; Authorization </vt:lpstr>
      <vt:lpstr>Exercise 12 – Authentication &amp; Authorization</vt:lpstr>
      <vt:lpstr>Authentication &amp; Authorization Testing</vt:lpstr>
      <vt:lpstr>Persistence - binary data</vt:lpstr>
      <vt:lpstr>uuAppBinaryStore - scheme</vt:lpstr>
      <vt:lpstr>uuAppBinaryStore – predefined uuCMDs</vt:lpstr>
      <vt:lpstr>uuAppBinaryStore – predefined uuCMDs</vt:lpstr>
      <vt:lpstr>Exercise 13 – uuAppBinaryStore CMD</vt:lpstr>
      <vt:lpstr>Exercise 14 – uuAppBinaryStore CMD</vt:lpstr>
      <vt:lpstr>uuAppBinaryStore - DAO</vt:lpstr>
      <vt:lpstr>uuAppBinaryStore - DAO</vt:lpstr>
      <vt:lpstr>uuAppBinaryStore – Persistence.json</vt:lpstr>
      <vt:lpstr>uuAppBinaryStore – Controller</vt:lpstr>
      <vt:lpstr>uuAppBinaryStore – Abl</vt:lpstr>
      <vt:lpstr>uuAppBinaryStore – Abl</vt:lpstr>
      <vt:lpstr>Exercise 15 – uuAppBinaryStore DAO</vt:lpstr>
      <vt:lpstr>uuUVE</vt:lpstr>
      <vt:lpstr>uuUVE</vt:lpstr>
      <vt:lpstr>Exercise 16 – joke/list  </vt:lpstr>
      <vt:lpstr>Logging</vt:lpstr>
      <vt:lpstr>uuAppClient</vt:lpstr>
      <vt:lpstr>uuAppClient</vt:lpstr>
      <vt:lpstr>uuAppDevkit</vt:lpstr>
      <vt:lpstr>Exercise 17 - uuAppClient</vt:lpstr>
      <vt:lpstr>uuCloud deployment</vt:lpstr>
      <vt:lpstr>Exercise 18 – uuCloud deployment</vt:lpstr>
      <vt:lpstr>Exercise 19 - uuJokes</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Kit Node.js</dc:title>
  <cp:lastModifiedBy>Microsoft Office User</cp:lastModifiedBy>
  <cp:revision>296</cp:revision>
  <dcterms:modified xsi:type="dcterms:W3CDTF">2020-03-21T20:42:22Z</dcterms:modified>
</cp:coreProperties>
</file>